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72" r:id="rId1"/>
  </p:sldMasterIdLst>
  <p:notesMasterIdLst>
    <p:notesMasterId r:id="rId19"/>
  </p:notesMasterIdLst>
  <p:sldIdLst>
    <p:sldId id="297" r:id="rId2"/>
    <p:sldId id="298" r:id="rId3"/>
    <p:sldId id="299" r:id="rId4"/>
    <p:sldId id="300" r:id="rId5"/>
    <p:sldId id="302" r:id="rId6"/>
    <p:sldId id="303" r:id="rId7"/>
    <p:sldId id="320" r:id="rId8"/>
    <p:sldId id="321" r:id="rId9"/>
    <p:sldId id="307" r:id="rId10"/>
    <p:sldId id="308" r:id="rId11"/>
    <p:sldId id="310" r:id="rId12"/>
    <p:sldId id="312" r:id="rId13"/>
    <p:sldId id="313" r:id="rId14"/>
    <p:sldId id="316" r:id="rId15"/>
    <p:sldId id="322" r:id="rId16"/>
    <p:sldId id="317" r:id="rId17"/>
    <p:sldId id="319" r:id="rId18"/>
  </p:sldIdLst>
  <p:sldSz cx="9144000" cy="6858000" type="screen4x3"/>
  <p:notesSz cx="6858000" cy="97107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7D0A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35" autoAdjust="0"/>
    <p:restoredTop sz="93651" autoAdjust="0"/>
  </p:normalViewPr>
  <p:slideViewPr>
    <p:cSldViewPr>
      <p:cViewPr varScale="1">
        <p:scale>
          <a:sx n="79" d="100"/>
          <a:sy n="79" d="100"/>
        </p:scale>
        <p:origin x="36" y="72"/>
      </p:cViewPr>
      <p:guideLst>
        <p:guide orient="horz" pos="2160"/>
        <p:guide pos="2880"/>
      </p:guideLst>
    </p:cSldViewPr>
  </p:slideViewPr>
  <p:outlineViewPr>
    <p:cViewPr>
      <p:scale>
        <a:sx n="33" d="100"/>
        <a:sy n="33" d="100"/>
      </p:scale>
      <p:origin x="0" y="46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5775"/>
          </a:xfrm>
          <a:prstGeom prst="rect">
            <a:avLst/>
          </a:prstGeom>
        </p:spPr>
        <p:txBody>
          <a:bodyPr vert="horz" lIns="91440" tIns="45720" rIns="91440" bIns="45720" rtlCol="0"/>
          <a:lstStyle>
            <a:lvl1pPr algn="l" eaLnBrk="0" hangingPunct="0">
              <a:defRPr sz="1200">
                <a:latin typeface="Arial"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85775"/>
          </a:xfrm>
          <a:prstGeom prst="rect">
            <a:avLst/>
          </a:prstGeom>
        </p:spPr>
        <p:txBody>
          <a:bodyPr vert="horz" lIns="91440" tIns="45720" rIns="91440" bIns="45720" rtlCol="0"/>
          <a:lstStyle>
            <a:lvl1pPr algn="r" eaLnBrk="0" hangingPunct="0">
              <a:defRPr sz="1200">
                <a:latin typeface="Arial" pitchFamily="34" charset="0"/>
                <a:cs typeface="+mn-cs"/>
              </a:defRPr>
            </a:lvl1pPr>
          </a:lstStyle>
          <a:p>
            <a:pPr>
              <a:defRPr/>
            </a:pPr>
            <a:fld id="{51D3EE7E-5BD8-4ED8-8C37-C96CB70AA273}" type="datetimeFigureOut">
              <a:rPr lang="en-US"/>
              <a:pPr>
                <a:defRPr/>
              </a:pPr>
              <a:t>5/22/2023</a:t>
            </a:fld>
            <a:endParaRPr lang="en-US"/>
          </a:p>
        </p:txBody>
      </p:sp>
      <p:sp>
        <p:nvSpPr>
          <p:cNvPr id="4" name="Slide Image Placeholder 3"/>
          <p:cNvSpPr>
            <a:spLocks noGrp="1" noRot="1" noChangeAspect="1"/>
          </p:cNvSpPr>
          <p:nvPr>
            <p:ph type="sldImg" idx="2"/>
          </p:nvPr>
        </p:nvSpPr>
        <p:spPr>
          <a:xfrm>
            <a:off x="1001713" y="728663"/>
            <a:ext cx="4854575" cy="36417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613275"/>
            <a:ext cx="5486400" cy="4368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223375"/>
            <a:ext cx="2971800" cy="485775"/>
          </a:xfrm>
          <a:prstGeom prst="rect">
            <a:avLst/>
          </a:prstGeom>
        </p:spPr>
        <p:txBody>
          <a:bodyPr vert="horz" lIns="91440" tIns="45720" rIns="91440" bIns="45720" rtlCol="0" anchor="b"/>
          <a:lstStyle>
            <a:lvl1pPr algn="l" eaLnBrk="0" hangingPunct="0">
              <a:defRPr sz="1200">
                <a:latin typeface="Arial"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9223375"/>
            <a:ext cx="2971800" cy="485775"/>
          </a:xfrm>
          <a:prstGeom prst="rect">
            <a:avLst/>
          </a:prstGeom>
        </p:spPr>
        <p:txBody>
          <a:bodyPr vert="horz" lIns="91440" tIns="45720" rIns="91440" bIns="45720" rtlCol="0" anchor="b"/>
          <a:lstStyle>
            <a:lvl1pPr algn="r" eaLnBrk="0" hangingPunct="0">
              <a:defRPr sz="1200">
                <a:latin typeface="Arial" pitchFamily="34" charset="0"/>
                <a:cs typeface="+mn-cs"/>
              </a:defRPr>
            </a:lvl1pPr>
          </a:lstStyle>
          <a:p>
            <a:pPr>
              <a:defRPr/>
            </a:pPr>
            <a:fld id="{DA20EBCB-C865-4C5A-957A-B28F3EC9649E}" type="slidenum">
              <a:rPr lang="en-US"/>
              <a:pPr>
                <a:defRPr/>
              </a:pPr>
              <a:t>‹#›</a:t>
            </a:fld>
            <a:endParaRPr lang="en-US"/>
          </a:p>
        </p:txBody>
      </p:sp>
    </p:spTree>
    <p:extLst>
      <p:ext uri="{BB962C8B-B14F-4D97-AF65-F5344CB8AC3E}">
        <p14:creationId xmlns:p14="http://schemas.microsoft.com/office/powerpoint/2010/main" val="14774237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096F5D-9B25-4B1D-B998-DCA0AECAEB65}" type="slidenum">
              <a:rPr lang="en-US" smtClean="0"/>
              <a:pPr fontAlgn="base">
                <a:spcBef>
                  <a:spcPct val="0"/>
                </a:spcBef>
                <a:spcAft>
                  <a:spcPct val="0"/>
                </a:spcAft>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23BD6-4E17-B746-21C2-3782394300D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1BBB2B99-9A31-FE03-839C-5DDD36EAFC6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C29002-51B3-0310-DB2F-2781B3A1FB37}"/>
              </a:ext>
            </a:extLst>
          </p:cNvPr>
          <p:cNvSpPr>
            <a:spLocks noGrp="1"/>
          </p:cNvSpPr>
          <p:nvPr>
            <p:ph type="dt" sz="half" idx="10"/>
          </p:nvPr>
        </p:nvSpPr>
        <p:spPr/>
        <p:txBody>
          <a:bodyPr/>
          <a:lstStyle/>
          <a:p>
            <a:pPr>
              <a:defRPr/>
            </a:pPr>
            <a:fld id="{F5803543-D357-4CEC-93C1-20308129B586}" type="datetime1">
              <a:rPr lang="en-US" smtClean="0"/>
              <a:pPr>
                <a:defRPr/>
              </a:pPr>
              <a:t>5/22/2023</a:t>
            </a:fld>
            <a:endParaRPr lang="en-US"/>
          </a:p>
        </p:txBody>
      </p:sp>
      <p:sp>
        <p:nvSpPr>
          <p:cNvPr id="5" name="Footer Placeholder 4">
            <a:extLst>
              <a:ext uri="{FF2B5EF4-FFF2-40B4-BE49-F238E27FC236}">
                <a16:creationId xmlns:a16="http://schemas.microsoft.com/office/drawing/2014/main" id="{8619E4ED-7016-D480-EEAF-C9032BBEF9B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3011A61-ECA3-4B7F-7B4C-BE1137D54708}"/>
              </a:ext>
            </a:extLst>
          </p:cNvPr>
          <p:cNvSpPr>
            <a:spLocks noGrp="1"/>
          </p:cNvSpPr>
          <p:nvPr>
            <p:ph type="sldNum" sz="quarter" idx="12"/>
          </p:nvPr>
        </p:nvSpPr>
        <p:spPr/>
        <p:txBody>
          <a:bodyPr/>
          <a:lstStyle/>
          <a:p>
            <a:pPr>
              <a:defRPr/>
            </a:pPr>
            <a:fld id="{265650CF-0DCE-4700-A424-15549610F38D}" type="slidenum">
              <a:rPr lang="en-US" smtClean="0"/>
              <a:pPr>
                <a:defRPr/>
              </a:pPr>
              <a:t>‹#›</a:t>
            </a:fld>
            <a:endParaRPr lang="en-US"/>
          </a:p>
        </p:txBody>
      </p:sp>
    </p:spTree>
    <p:extLst>
      <p:ext uri="{BB962C8B-B14F-4D97-AF65-F5344CB8AC3E}">
        <p14:creationId xmlns:p14="http://schemas.microsoft.com/office/powerpoint/2010/main" val="3284182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2947A-C742-8144-AFA7-6032B5C0020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E504C9-C583-F5BA-FD43-DBC0BA732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B8CD232-35E3-AA26-F1BD-DA62D4FA3FF7}"/>
              </a:ext>
            </a:extLst>
          </p:cNvPr>
          <p:cNvSpPr>
            <a:spLocks noGrp="1"/>
          </p:cNvSpPr>
          <p:nvPr>
            <p:ph type="dt" sz="half" idx="10"/>
          </p:nvPr>
        </p:nvSpPr>
        <p:spPr/>
        <p:txBody>
          <a:bodyPr/>
          <a:lstStyle/>
          <a:p>
            <a:pPr>
              <a:defRPr/>
            </a:pPr>
            <a:fld id="{328D60E3-4EB6-4190-8C1A-5856DD458ABE}" type="datetime1">
              <a:rPr lang="en-US" smtClean="0"/>
              <a:pPr>
                <a:defRPr/>
              </a:pPr>
              <a:t>5/22/2023</a:t>
            </a:fld>
            <a:endParaRPr lang="en-US"/>
          </a:p>
        </p:txBody>
      </p:sp>
      <p:sp>
        <p:nvSpPr>
          <p:cNvPr id="5" name="Footer Placeholder 4">
            <a:extLst>
              <a:ext uri="{FF2B5EF4-FFF2-40B4-BE49-F238E27FC236}">
                <a16:creationId xmlns:a16="http://schemas.microsoft.com/office/drawing/2014/main" id="{939C168F-0DC2-9369-13DB-1DE26F9F57C5}"/>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F01554D-6168-E002-9C55-2CAE7CFD3E75}"/>
              </a:ext>
            </a:extLst>
          </p:cNvPr>
          <p:cNvSpPr>
            <a:spLocks noGrp="1"/>
          </p:cNvSpPr>
          <p:nvPr>
            <p:ph type="sldNum" sz="quarter" idx="12"/>
          </p:nvPr>
        </p:nvSpPr>
        <p:spPr/>
        <p:txBody>
          <a:bodyPr/>
          <a:lstStyle/>
          <a:p>
            <a:pPr>
              <a:defRPr/>
            </a:pPr>
            <a:fld id="{96B369C1-7D57-4BD5-81C8-F5F2822DA744}" type="slidenum">
              <a:rPr lang="en-US" smtClean="0"/>
              <a:pPr>
                <a:defRPr/>
              </a:pPr>
              <a:t>‹#›</a:t>
            </a:fld>
            <a:endParaRPr lang="en-US"/>
          </a:p>
        </p:txBody>
      </p:sp>
    </p:spTree>
    <p:extLst>
      <p:ext uri="{BB962C8B-B14F-4D97-AF65-F5344CB8AC3E}">
        <p14:creationId xmlns:p14="http://schemas.microsoft.com/office/powerpoint/2010/main" val="462461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98A1AE-0E3A-2C76-80E9-D227BF1F0075}"/>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D7B19A-49AE-92DE-C3C6-20E1EE1151B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5EC9BE-9A61-E873-2B95-F278460C93BE}"/>
              </a:ext>
            </a:extLst>
          </p:cNvPr>
          <p:cNvSpPr>
            <a:spLocks noGrp="1"/>
          </p:cNvSpPr>
          <p:nvPr>
            <p:ph type="dt" sz="half" idx="10"/>
          </p:nvPr>
        </p:nvSpPr>
        <p:spPr/>
        <p:txBody>
          <a:bodyPr/>
          <a:lstStyle/>
          <a:p>
            <a:pPr>
              <a:defRPr/>
            </a:pPr>
            <a:fld id="{74A8A610-832A-4D50-B9B9-9C91487F8678}" type="datetime1">
              <a:rPr lang="en-US" smtClean="0"/>
              <a:pPr>
                <a:defRPr/>
              </a:pPr>
              <a:t>5/22/2023</a:t>
            </a:fld>
            <a:endParaRPr lang="en-US"/>
          </a:p>
        </p:txBody>
      </p:sp>
      <p:sp>
        <p:nvSpPr>
          <p:cNvPr id="5" name="Footer Placeholder 4">
            <a:extLst>
              <a:ext uri="{FF2B5EF4-FFF2-40B4-BE49-F238E27FC236}">
                <a16:creationId xmlns:a16="http://schemas.microsoft.com/office/drawing/2014/main" id="{148F4E0A-DE1D-67A4-ED95-04EF17FFFB7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69313B8-ADA0-01D3-B3FE-11690BD5DD64}"/>
              </a:ext>
            </a:extLst>
          </p:cNvPr>
          <p:cNvSpPr>
            <a:spLocks noGrp="1"/>
          </p:cNvSpPr>
          <p:nvPr>
            <p:ph type="sldNum" sz="quarter" idx="12"/>
          </p:nvPr>
        </p:nvSpPr>
        <p:spPr/>
        <p:txBody>
          <a:bodyPr/>
          <a:lstStyle/>
          <a:p>
            <a:pPr>
              <a:defRPr/>
            </a:pPr>
            <a:fld id="{F708F385-7480-4744-B1A7-C8855C1E95D3}" type="slidenum">
              <a:rPr lang="en-US" smtClean="0"/>
              <a:pPr>
                <a:defRPr/>
              </a:pPr>
              <a:t>‹#›</a:t>
            </a:fld>
            <a:endParaRPr lang="en-US"/>
          </a:p>
        </p:txBody>
      </p:sp>
    </p:spTree>
    <p:extLst>
      <p:ext uri="{BB962C8B-B14F-4D97-AF65-F5344CB8AC3E}">
        <p14:creationId xmlns:p14="http://schemas.microsoft.com/office/powerpoint/2010/main" val="3787306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a:defRPr/>
            </a:pPr>
            <a:fld id="{866BE472-F9A2-41DA-ABEB-DA9615DFFF70}" type="datetime1">
              <a:rPr lang="en-US" smtClean="0"/>
              <a:pPr>
                <a:defRPr/>
              </a:pPr>
              <a:t>5/22/2023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72306F6-7018-4CEE-824F-F35F98267B12}" type="slidenum">
              <a:rPr lang="en-US" smtClean="0"/>
              <a:pPr>
                <a:defRPr/>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07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5BDFE-6B15-B85A-A86B-9CCD83A8CB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03465C-E4FE-B2FF-6342-C5212B704D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2B4C10-F949-FF3A-7F11-F25F8B99D5CC}"/>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5" name="Footer Placeholder 4">
            <a:extLst>
              <a:ext uri="{FF2B5EF4-FFF2-40B4-BE49-F238E27FC236}">
                <a16:creationId xmlns:a16="http://schemas.microsoft.com/office/drawing/2014/main" id="{941C9400-E5AD-4C1E-11D1-6A79965DF77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1AC0754-3E17-4884-E13A-D6E885B76E6A}"/>
              </a:ext>
            </a:extLst>
          </p:cNvPr>
          <p:cNvSpPr>
            <a:spLocks noGrp="1"/>
          </p:cNvSpPr>
          <p:nvPr>
            <p:ph type="sldNum" sz="quarter" idx="12"/>
          </p:nvPr>
        </p:nvSpPr>
        <p:spPr/>
        <p:txBody>
          <a:bodyPr/>
          <a:lstStyle/>
          <a:p>
            <a:pPr>
              <a:defRPr/>
            </a:pPr>
            <a:fld id="{A1CE09BC-00B3-4E91-999B-34E4998AC3CF}" type="slidenum">
              <a:rPr lang="en-US" smtClean="0"/>
              <a:pPr>
                <a:defRPr/>
              </a:pPr>
              <a:t>‹#›</a:t>
            </a:fld>
            <a:endParaRPr lang="en-US"/>
          </a:p>
        </p:txBody>
      </p:sp>
    </p:spTree>
    <p:extLst>
      <p:ext uri="{BB962C8B-B14F-4D97-AF65-F5344CB8AC3E}">
        <p14:creationId xmlns:p14="http://schemas.microsoft.com/office/powerpoint/2010/main" val="3308871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BF9B-578F-5D29-A9E8-120E1E6BC9C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C5CC6A1-D294-C9E5-732F-AD5BD582034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CE1A0C-A568-4761-8A6A-5792C8E0D21D}"/>
              </a:ext>
            </a:extLst>
          </p:cNvPr>
          <p:cNvSpPr>
            <a:spLocks noGrp="1"/>
          </p:cNvSpPr>
          <p:nvPr>
            <p:ph type="dt" sz="half" idx="10"/>
          </p:nvPr>
        </p:nvSpPr>
        <p:spPr/>
        <p:txBody>
          <a:bodyPr/>
          <a:lstStyle/>
          <a:p>
            <a:pPr>
              <a:defRPr/>
            </a:pPr>
            <a:fld id="{AEDBD73D-2D49-4213-9657-C1EFCBAB3136}" type="datetime1">
              <a:rPr lang="en-US" smtClean="0"/>
              <a:pPr>
                <a:defRPr/>
              </a:pPr>
              <a:t>5/22/2023</a:t>
            </a:fld>
            <a:endParaRPr lang="en-US"/>
          </a:p>
        </p:txBody>
      </p:sp>
      <p:sp>
        <p:nvSpPr>
          <p:cNvPr id="5" name="Footer Placeholder 4">
            <a:extLst>
              <a:ext uri="{FF2B5EF4-FFF2-40B4-BE49-F238E27FC236}">
                <a16:creationId xmlns:a16="http://schemas.microsoft.com/office/drawing/2014/main" id="{2D1D66EE-0DD7-E45D-08BB-1B1D1A36B56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0DE7BF-1F21-3318-7E89-1915D752C989}"/>
              </a:ext>
            </a:extLst>
          </p:cNvPr>
          <p:cNvSpPr>
            <a:spLocks noGrp="1"/>
          </p:cNvSpPr>
          <p:nvPr>
            <p:ph type="sldNum" sz="quarter" idx="12"/>
          </p:nvPr>
        </p:nvSpPr>
        <p:spPr/>
        <p:txBody>
          <a:bodyPr/>
          <a:lstStyle/>
          <a:p>
            <a:pPr>
              <a:defRPr/>
            </a:pPr>
            <a:fld id="{77EE240C-9F86-4D2B-8D6F-D716F27A55EF}" type="slidenum">
              <a:rPr lang="en-US" smtClean="0"/>
              <a:pPr>
                <a:defRPr/>
              </a:pPr>
              <a:t>‹#›</a:t>
            </a:fld>
            <a:endParaRPr lang="en-US"/>
          </a:p>
        </p:txBody>
      </p:sp>
    </p:spTree>
    <p:extLst>
      <p:ext uri="{BB962C8B-B14F-4D97-AF65-F5344CB8AC3E}">
        <p14:creationId xmlns:p14="http://schemas.microsoft.com/office/powerpoint/2010/main" val="3840919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4C6D-2A76-C37E-4957-1C5A43CD52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494213-45AD-129B-6CCD-ED21B0EF281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3FCBC9-69B9-03A3-B9AB-41A220DB2659}"/>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6CC9B6-DAF9-18DC-5464-B18C5A09B3CC}"/>
              </a:ext>
            </a:extLst>
          </p:cNvPr>
          <p:cNvSpPr>
            <a:spLocks noGrp="1"/>
          </p:cNvSpPr>
          <p:nvPr>
            <p:ph type="dt" sz="half" idx="10"/>
          </p:nvPr>
        </p:nvSpPr>
        <p:spPr/>
        <p:txBody>
          <a:bodyPr/>
          <a:lstStyle/>
          <a:p>
            <a:pPr>
              <a:defRPr/>
            </a:pPr>
            <a:fld id="{8649F581-9F3F-43C9-8026-25C2CA182C39}" type="datetime1">
              <a:rPr lang="en-US" smtClean="0"/>
              <a:pPr>
                <a:defRPr/>
              </a:pPr>
              <a:t>5/22/2023</a:t>
            </a:fld>
            <a:endParaRPr lang="en-US"/>
          </a:p>
        </p:txBody>
      </p:sp>
      <p:sp>
        <p:nvSpPr>
          <p:cNvPr id="6" name="Footer Placeholder 5">
            <a:extLst>
              <a:ext uri="{FF2B5EF4-FFF2-40B4-BE49-F238E27FC236}">
                <a16:creationId xmlns:a16="http://schemas.microsoft.com/office/drawing/2014/main" id="{7EC0A3E8-7D35-1757-54DD-37003B0A352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012F4EC6-F116-DFBC-B4A2-9BC01038CA98}"/>
              </a:ext>
            </a:extLst>
          </p:cNvPr>
          <p:cNvSpPr>
            <a:spLocks noGrp="1"/>
          </p:cNvSpPr>
          <p:nvPr>
            <p:ph type="sldNum" sz="quarter" idx="12"/>
          </p:nvPr>
        </p:nvSpPr>
        <p:spPr/>
        <p:txBody>
          <a:bodyPr/>
          <a:lstStyle/>
          <a:p>
            <a:pPr>
              <a:defRPr/>
            </a:pPr>
            <a:fld id="{9D231470-7659-4DAE-A90D-5F518840494B}" type="slidenum">
              <a:rPr lang="en-US" smtClean="0"/>
              <a:pPr>
                <a:defRPr/>
              </a:pPr>
              <a:t>‹#›</a:t>
            </a:fld>
            <a:endParaRPr lang="en-US"/>
          </a:p>
        </p:txBody>
      </p:sp>
    </p:spTree>
    <p:extLst>
      <p:ext uri="{BB962C8B-B14F-4D97-AF65-F5344CB8AC3E}">
        <p14:creationId xmlns:p14="http://schemas.microsoft.com/office/powerpoint/2010/main" val="4103446922"/>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FC76F-6B02-400E-8D4C-D34B9F5B9A75}"/>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550B151-0950-CB47-84F7-A96DE9528CA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9517713-1DDB-B59B-E4A1-2023E5CAFDD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701C6E3-5A69-952E-F859-B91D40BAB4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0DE78E-129B-81FB-8F9E-B280357989A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62BCD9-BD0C-EAF0-05FE-494E951514B0}"/>
              </a:ext>
            </a:extLst>
          </p:cNvPr>
          <p:cNvSpPr>
            <a:spLocks noGrp="1"/>
          </p:cNvSpPr>
          <p:nvPr>
            <p:ph type="dt" sz="half" idx="10"/>
          </p:nvPr>
        </p:nvSpPr>
        <p:spPr/>
        <p:txBody>
          <a:bodyPr/>
          <a:lstStyle/>
          <a:p>
            <a:pPr>
              <a:defRPr/>
            </a:pPr>
            <a:fld id="{D9F9DC52-FA99-4993-9B5F-65785D023CDA}" type="datetime1">
              <a:rPr lang="en-US" smtClean="0"/>
              <a:pPr>
                <a:defRPr/>
              </a:pPr>
              <a:t>5/22/2023</a:t>
            </a:fld>
            <a:endParaRPr lang="en-US"/>
          </a:p>
        </p:txBody>
      </p:sp>
      <p:sp>
        <p:nvSpPr>
          <p:cNvPr id="8" name="Footer Placeholder 7">
            <a:extLst>
              <a:ext uri="{FF2B5EF4-FFF2-40B4-BE49-F238E27FC236}">
                <a16:creationId xmlns:a16="http://schemas.microsoft.com/office/drawing/2014/main" id="{ECD8D92A-A96D-6737-705E-82880EF6705D}"/>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DDF337D9-E398-6FFD-3EB8-3BA5C2924157}"/>
              </a:ext>
            </a:extLst>
          </p:cNvPr>
          <p:cNvSpPr>
            <a:spLocks noGrp="1"/>
          </p:cNvSpPr>
          <p:nvPr>
            <p:ph type="sldNum" sz="quarter" idx="12"/>
          </p:nvPr>
        </p:nvSpPr>
        <p:spPr/>
        <p:txBody>
          <a:bodyPr/>
          <a:lstStyle/>
          <a:p>
            <a:pPr>
              <a:defRPr/>
            </a:pPr>
            <a:fld id="{B02E908C-D8A7-4936-ADFA-9285E3A525F2}" type="slidenum">
              <a:rPr lang="en-US" smtClean="0"/>
              <a:pPr>
                <a:defRPr/>
              </a:pPr>
              <a:t>‹#›</a:t>
            </a:fld>
            <a:endParaRPr lang="en-US"/>
          </a:p>
        </p:txBody>
      </p:sp>
    </p:spTree>
    <p:extLst>
      <p:ext uri="{BB962C8B-B14F-4D97-AF65-F5344CB8AC3E}">
        <p14:creationId xmlns:p14="http://schemas.microsoft.com/office/powerpoint/2010/main" val="4281264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D874C-048E-4CAB-A937-9E2DABFB56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5223C5B-1B9C-46D4-B7A0-79A323A1759B}"/>
              </a:ext>
            </a:extLst>
          </p:cNvPr>
          <p:cNvSpPr>
            <a:spLocks noGrp="1"/>
          </p:cNvSpPr>
          <p:nvPr>
            <p:ph type="dt" sz="half" idx="10"/>
          </p:nvPr>
        </p:nvSpPr>
        <p:spPr/>
        <p:txBody>
          <a:bodyPr/>
          <a:lstStyle/>
          <a:p>
            <a:pPr>
              <a:defRPr/>
            </a:pPr>
            <a:fld id="{68185FA3-4E7A-4D6B-B5AC-590576CEB68D}" type="datetime1">
              <a:rPr lang="en-US" smtClean="0"/>
              <a:pPr>
                <a:defRPr/>
              </a:pPr>
              <a:t>5/22/2023</a:t>
            </a:fld>
            <a:endParaRPr lang="en-US"/>
          </a:p>
        </p:txBody>
      </p:sp>
      <p:sp>
        <p:nvSpPr>
          <p:cNvPr id="4" name="Footer Placeholder 3">
            <a:extLst>
              <a:ext uri="{FF2B5EF4-FFF2-40B4-BE49-F238E27FC236}">
                <a16:creationId xmlns:a16="http://schemas.microsoft.com/office/drawing/2014/main" id="{9F4C4057-AE96-5C7D-C09A-9CDAF5925129}"/>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A7E7914B-49C6-D8BD-8B68-4338FE90D51A}"/>
              </a:ext>
            </a:extLst>
          </p:cNvPr>
          <p:cNvSpPr>
            <a:spLocks noGrp="1"/>
          </p:cNvSpPr>
          <p:nvPr>
            <p:ph type="sldNum" sz="quarter" idx="12"/>
          </p:nvPr>
        </p:nvSpPr>
        <p:spPr/>
        <p:txBody>
          <a:bodyPr/>
          <a:lstStyle/>
          <a:p>
            <a:pPr>
              <a:defRPr/>
            </a:pPr>
            <a:fld id="{3E13CFF6-892D-4C6C-BF16-7CF68F58F698}" type="slidenum">
              <a:rPr lang="en-US" smtClean="0"/>
              <a:pPr>
                <a:defRPr/>
              </a:pPr>
              <a:t>‹#›</a:t>
            </a:fld>
            <a:endParaRPr lang="en-US"/>
          </a:p>
        </p:txBody>
      </p:sp>
    </p:spTree>
    <p:extLst>
      <p:ext uri="{BB962C8B-B14F-4D97-AF65-F5344CB8AC3E}">
        <p14:creationId xmlns:p14="http://schemas.microsoft.com/office/powerpoint/2010/main" val="4150120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8F9666-A119-2B01-7D07-28B6B8A311C1}"/>
              </a:ext>
            </a:extLst>
          </p:cNvPr>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Footer Placeholder 2">
            <a:extLst>
              <a:ext uri="{FF2B5EF4-FFF2-40B4-BE49-F238E27FC236}">
                <a16:creationId xmlns:a16="http://schemas.microsoft.com/office/drawing/2014/main" id="{F36A87FF-4CA5-FBB0-6AD1-985DECDB4AAF}"/>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0D4BBB8-7C78-EA79-12F7-AB4A6A407910}"/>
              </a:ext>
            </a:extLst>
          </p:cNvPr>
          <p:cNvSpPr>
            <a:spLocks noGrp="1"/>
          </p:cNvSpPr>
          <p:nvPr>
            <p:ph type="sldNum" sz="quarter" idx="12"/>
          </p:nvPr>
        </p:nvSpPr>
        <p:spPr/>
        <p:txBody>
          <a:bodyPr/>
          <a:lstStyle/>
          <a:p>
            <a:pPr>
              <a:defRPr/>
            </a:pPr>
            <a:fld id="{1123ECFE-849C-4A1E-B532-C6F177078CF2}" type="slidenum">
              <a:rPr lang="en-US" smtClean="0"/>
              <a:pPr>
                <a:defRPr/>
              </a:pPr>
              <a:t>‹#›</a:t>
            </a:fld>
            <a:endParaRPr lang="en-US"/>
          </a:p>
        </p:txBody>
      </p:sp>
    </p:spTree>
    <p:extLst>
      <p:ext uri="{BB962C8B-B14F-4D97-AF65-F5344CB8AC3E}">
        <p14:creationId xmlns:p14="http://schemas.microsoft.com/office/powerpoint/2010/main" val="4058967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5A36-0F9A-D0C9-05D4-87F77E6495B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3733564-492F-82E9-CBBE-8BF00A017ED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5C18DC-D337-4495-BBF0-91B520BAD82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DFEBEC5-E3D5-8AF0-1952-D445BFE09C8B}"/>
              </a:ext>
            </a:extLst>
          </p:cNvPr>
          <p:cNvSpPr>
            <a:spLocks noGrp="1"/>
          </p:cNvSpPr>
          <p:nvPr>
            <p:ph type="dt" sz="half" idx="10"/>
          </p:nvPr>
        </p:nvSpPr>
        <p:spPr/>
        <p:txBody>
          <a:bodyPr/>
          <a:lstStyle/>
          <a:p>
            <a:pPr>
              <a:defRPr/>
            </a:pPr>
            <a:fld id="{61B08370-B8B9-4B52-B9F8-78B4A60EA571}" type="datetime1">
              <a:rPr lang="en-US" smtClean="0"/>
              <a:pPr>
                <a:defRPr/>
              </a:pPr>
              <a:t>5/22/2023</a:t>
            </a:fld>
            <a:endParaRPr lang="en-US"/>
          </a:p>
        </p:txBody>
      </p:sp>
      <p:sp>
        <p:nvSpPr>
          <p:cNvPr id="6" name="Footer Placeholder 5">
            <a:extLst>
              <a:ext uri="{FF2B5EF4-FFF2-40B4-BE49-F238E27FC236}">
                <a16:creationId xmlns:a16="http://schemas.microsoft.com/office/drawing/2014/main" id="{330AE1ED-A5AD-57D4-0B9B-DEA956661F03}"/>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D187BCA-61B9-601A-CDB2-2B233B4C954E}"/>
              </a:ext>
            </a:extLst>
          </p:cNvPr>
          <p:cNvSpPr>
            <a:spLocks noGrp="1"/>
          </p:cNvSpPr>
          <p:nvPr>
            <p:ph type="sldNum" sz="quarter" idx="12"/>
          </p:nvPr>
        </p:nvSpPr>
        <p:spPr/>
        <p:txBody>
          <a:bodyPr/>
          <a:lstStyle/>
          <a:p>
            <a:pPr>
              <a:defRPr/>
            </a:pPr>
            <a:fld id="{CB39C576-7980-45E9-B168-1B486E076DA2}" type="slidenum">
              <a:rPr lang="en-US" smtClean="0"/>
              <a:pPr>
                <a:defRPr/>
              </a:pPr>
              <a:t>‹#›</a:t>
            </a:fld>
            <a:endParaRPr lang="en-US"/>
          </a:p>
        </p:txBody>
      </p:sp>
    </p:spTree>
    <p:extLst>
      <p:ext uri="{BB962C8B-B14F-4D97-AF65-F5344CB8AC3E}">
        <p14:creationId xmlns:p14="http://schemas.microsoft.com/office/powerpoint/2010/main" val="260127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24F8A-360E-CF28-1AF9-3F82E21435D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F87C361-1D85-279B-6C0E-9FC3BF8F8FC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5D269554-E829-46CA-C80E-1EE8592A4B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9FE35E8-E041-6593-5A46-19CF4B101994}"/>
              </a:ext>
            </a:extLst>
          </p:cNvPr>
          <p:cNvSpPr>
            <a:spLocks noGrp="1"/>
          </p:cNvSpPr>
          <p:nvPr>
            <p:ph type="dt" sz="half" idx="10"/>
          </p:nvPr>
        </p:nvSpPr>
        <p:spPr/>
        <p:txBody>
          <a:bodyPr/>
          <a:lstStyle/>
          <a:p>
            <a:pPr>
              <a:defRPr/>
            </a:pPr>
            <a:fld id="{7A676C5C-7612-4551-8EEF-230DA4E26052}" type="datetime1">
              <a:rPr lang="en-US" smtClean="0"/>
              <a:pPr>
                <a:defRPr/>
              </a:pPr>
              <a:t>5/22/2023</a:t>
            </a:fld>
            <a:endParaRPr lang="en-US"/>
          </a:p>
        </p:txBody>
      </p:sp>
      <p:sp>
        <p:nvSpPr>
          <p:cNvPr id="6" name="Footer Placeholder 5">
            <a:extLst>
              <a:ext uri="{FF2B5EF4-FFF2-40B4-BE49-F238E27FC236}">
                <a16:creationId xmlns:a16="http://schemas.microsoft.com/office/drawing/2014/main" id="{A448407D-4C81-A1AE-C53C-A084AE8E6ED1}"/>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8844A65-7D9F-FC65-FB04-D2243EAA96AA}"/>
              </a:ext>
            </a:extLst>
          </p:cNvPr>
          <p:cNvSpPr>
            <a:spLocks noGrp="1"/>
          </p:cNvSpPr>
          <p:nvPr>
            <p:ph type="sldNum" sz="quarter" idx="12"/>
          </p:nvPr>
        </p:nvSpPr>
        <p:spPr/>
        <p:txBody>
          <a:bodyPr/>
          <a:lstStyle/>
          <a:p>
            <a:pPr>
              <a:defRPr/>
            </a:pPr>
            <a:fld id="{B040FAC2-4DA8-4D37-98EC-050EF7A4AC29}" type="slidenum">
              <a:rPr lang="en-US" smtClean="0"/>
              <a:pPr>
                <a:defRPr/>
              </a:pPr>
              <a:t>‹#›</a:t>
            </a:fld>
            <a:endParaRPr lang="en-US"/>
          </a:p>
        </p:txBody>
      </p:sp>
    </p:spTree>
    <p:extLst>
      <p:ext uri="{BB962C8B-B14F-4D97-AF65-F5344CB8AC3E}">
        <p14:creationId xmlns:p14="http://schemas.microsoft.com/office/powerpoint/2010/main" val="3996181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A0A169-AE09-A1F4-DE1F-87FA20FBDDC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AB7A3E-39C9-2292-CA1E-A5AC16BD903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4560B5-78F1-8D47-CC67-662EB69706F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8649F581-9F3F-43C9-8026-25C2CA182C39}" type="datetime1">
              <a:rPr lang="en-US" smtClean="0"/>
              <a:pPr>
                <a:defRPr/>
              </a:pPr>
              <a:t>5/22/2023</a:t>
            </a:fld>
            <a:endParaRPr lang="en-US"/>
          </a:p>
        </p:txBody>
      </p:sp>
      <p:sp>
        <p:nvSpPr>
          <p:cNvPr id="5" name="Footer Placeholder 4">
            <a:extLst>
              <a:ext uri="{FF2B5EF4-FFF2-40B4-BE49-F238E27FC236}">
                <a16:creationId xmlns:a16="http://schemas.microsoft.com/office/drawing/2014/main" id="{397D52E0-C2D2-CDAE-280A-3D1158BDA20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5C5279A9-2DA3-3AAB-BD47-A9F64505EFD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231470-7659-4DAE-A90D-5F518840494B}" type="slidenum">
              <a:rPr lang="en-US" smtClean="0"/>
              <a:pPr>
                <a:defRPr/>
              </a:pPr>
              <a:t>‹#›</a:t>
            </a:fld>
            <a:endParaRPr lang="en-US"/>
          </a:p>
        </p:txBody>
      </p:sp>
    </p:spTree>
    <p:extLst>
      <p:ext uri="{BB962C8B-B14F-4D97-AF65-F5344CB8AC3E}">
        <p14:creationId xmlns:p14="http://schemas.microsoft.com/office/powerpoint/2010/main" val="309832744"/>
      </p:ext>
    </p:extLst>
  </p:cSld>
  <p:clrMap bg1="lt1" tx1="dk1" bg2="lt2" tx2="dk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p:cNvSpPr txBox="1">
            <a:spLocks/>
          </p:cNvSpPr>
          <p:nvPr/>
        </p:nvSpPr>
        <p:spPr bwMode="auto">
          <a:xfrm>
            <a:off x="76200" y="1417320"/>
            <a:ext cx="8915400" cy="5440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32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INTERNSHIP PRESENTATION</a:t>
            </a:r>
            <a:r>
              <a:rPr kumimoji="0" lang="nl-NL" sz="1800" b="0"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 </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nl-NL" baseline="0" dirty="0">
                <a:latin typeface="Times New Roman" pitchFamily="18" charset="0"/>
                <a:cs typeface="Times New Roman" pitchFamily="18" charset="0"/>
              </a:rPr>
              <a:t>ON</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1"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“CHAMUNDESHWARI ELECTRICAL SUPLLY CORPORATION”</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nl-NL" baseline="0" dirty="0">
                <a:latin typeface="Times New Roman" pitchFamily="18" charset="0"/>
                <a:cs typeface="Times New Roman" pitchFamily="18" charset="0"/>
              </a:rPr>
              <a:t>BY</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PRAKRUTHI K N</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4GW19EE026</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Under the Guidance of</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en-US" b="1" dirty="0">
                <a:latin typeface="Times New Roman" pitchFamily="18" charset="0"/>
                <a:cs typeface="Times New Roman" pitchFamily="18" charset="0"/>
              </a:rPr>
              <a:t>             </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en-US" b="1" dirty="0">
                <a:latin typeface="Times New Roman" pitchFamily="18" charset="0"/>
                <a:cs typeface="Times New Roman" pitchFamily="18" charset="0"/>
              </a:rPr>
              <a:t>      Internal Guide                                                                            External Guide                                                                                                                                       </a:t>
            </a:r>
            <a:r>
              <a:rPr lang="en-US" sz="1600" dirty="0">
                <a:latin typeface="Times New Roman" pitchFamily="18" charset="0"/>
                <a:cs typeface="Times New Roman" pitchFamily="18" charset="0"/>
              </a:rPr>
              <a:t>Sri</a:t>
            </a:r>
            <a:r>
              <a:rPr kumimoji="0" lang="en-US" sz="160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 GIRISHA K M</a:t>
            </a:r>
            <a:r>
              <a:rPr kumimoji="0" lang="en-US" sz="1600" i="0" u="none" strike="noStrike" kern="1200" cap="none" spc="0" normalizeH="0" noProof="0" dirty="0">
                <a:ln>
                  <a:noFill/>
                </a:ln>
                <a:solidFill>
                  <a:schemeClr val="tx1"/>
                </a:solidFill>
                <a:effectLst/>
                <a:uLnTx/>
                <a:uFillTx/>
                <a:latin typeface="Times New Roman" pitchFamily="18" charset="0"/>
                <a:cs typeface="Times New Roman" pitchFamily="18" charset="0"/>
              </a:rPr>
              <a:t>                                                                                     Sri. LOKESH </a:t>
            </a:r>
            <a:r>
              <a:rPr lang="en-US" sz="1600" dirty="0">
                <a:latin typeface="Times New Roman" pitchFamily="18" charset="0"/>
                <a:cs typeface="Times New Roman" pitchFamily="18" charset="0"/>
              </a:rPr>
              <a:t>L</a:t>
            </a:r>
            <a:r>
              <a:rPr kumimoji="0" lang="en-US" sz="1600" i="0" u="none" strike="noStrike" kern="1200" cap="none" spc="0" normalizeH="0" noProof="0" dirty="0">
                <a:ln>
                  <a:noFill/>
                </a:ln>
                <a:solidFill>
                  <a:schemeClr val="tx1"/>
                </a:solidFill>
                <a:effectLst/>
                <a:uLnTx/>
                <a:uFillTx/>
                <a:latin typeface="Times New Roman" pitchFamily="18" charset="0"/>
                <a:cs typeface="Times New Roman" pitchFamily="18" charset="0"/>
              </a:rPr>
              <a:t> </a:t>
            </a:r>
            <a:endParaRPr kumimoji="0" lang="en-US" sz="16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Assistant Professor                                                                                            Assistant </a:t>
            </a:r>
            <a:r>
              <a:rPr kumimoji="0" lang="en-US" sz="14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Exeutive</a:t>
            </a: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Engineering</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Dept. of EEE, GSSSIETW</a:t>
            </a:r>
            <a:r>
              <a:rPr lang="en-US" sz="1400" dirty="0">
                <a:latin typeface="Times New Roman" pitchFamily="18" charset="0"/>
                <a:cs typeface="Times New Roman" pitchFamily="18" charset="0"/>
              </a:rPr>
              <a:t>                                                                                                   CESC, Mysore</a:t>
            </a:r>
            <a:endPar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pic>
        <p:nvPicPr>
          <p:cNvPr id="15" name="Picture 3" descr="E:\Shiva\VTU-logo.png"/>
          <p:cNvPicPr>
            <a:picLocks noChangeAspect="1" noChangeArrowheads="1"/>
          </p:cNvPicPr>
          <p:nvPr/>
        </p:nvPicPr>
        <p:blipFill>
          <a:blip r:embed="rId3" cstate="print"/>
          <a:srcRect/>
          <a:stretch>
            <a:fillRect/>
          </a:stretch>
        </p:blipFill>
        <p:spPr bwMode="auto">
          <a:xfrm>
            <a:off x="8229600" y="228600"/>
            <a:ext cx="852588" cy="1188720"/>
          </a:xfrm>
          <a:prstGeom prst="rect">
            <a:avLst/>
          </a:prstGeom>
          <a:noFill/>
          <a:ln w="9525">
            <a:noFill/>
            <a:miter lim="800000"/>
            <a:headEnd/>
            <a:tailEnd/>
          </a:ln>
        </p:spPr>
      </p:pic>
      <p:sp>
        <p:nvSpPr>
          <p:cNvPr id="16" name="TextBox 15"/>
          <p:cNvSpPr txBox="1"/>
          <p:nvPr/>
        </p:nvSpPr>
        <p:spPr>
          <a:xfrm>
            <a:off x="0" y="1752600"/>
            <a:ext cx="9144000" cy="646331"/>
          </a:xfrm>
          <a:prstGeom prst="rect">
            <a:avLst/>
          </a:prstGeom>
          <a:noFill/>
        </p:spPr>
        <p:txBody>
          <a:bodyPr wrap="square" rtlCol="0">
            <a:spAutoFit/>
          </a:bodyPr>
          <a:lstStyle/>
          <a:p>
            <a:pPr algn="ctr"/>
            <a:endParaRPr lang="en-US" sz="1000" dirty="0">
              <a:solidFill>
                <a:schemeClr val="accent2"/>
              </a:solidFill>
            </a:endParaRPr>
          </a:p>
          <a:p>
            <a:pPr algn="ctr"/>
            <a:r>
              <a:rPr lang="en-US" sz="2600" b="1" dirty="0">
                <a:solidFill>
                  <a:srgbClr val="7030A0"/>
                </a:solidFill>
              </a:rPr>
              <a:t>Department of Electrical &amp; Electronics Engineering </a:t>
            </a:r>
          </a:p>
        </p:txBody>
      </p:sp>
      <p:pic>
        <p:nvPicPr>
          <p:cNvPr id="17" name="Picture 16" descr="Letterhead NEW 1.jpg"/>
          <p:cNvPicPr/>
          <p:nvPr/>
        </p:nvPicPr>
        <p:blipFill>
          <a:blip r:embed="rId4"/>
          <a:stretch>
            <a:fillRect/>
          </a:stretch>
        </p:blipFill>
        <p:spPr>
          <a:xfrm>
            <a:off x="76200" y="76200"/>
            <a:ext cx="8153400" cy="182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948E54-246A-68BB-32E5-3E09558D00CB}"/>
              </a:ext>
            </a:extLst>
          </p:cNvPr>
          <p:cNvSpPr>
            <a:spLocks noGrp="1"/>
          </p:cNvSpPr>
          <p:nvPr>
            <p:ph type="title"/>
          </p:nvPr>
        </p:nvSpPr>
        <p:spPr/>
        <p:txBody>
          <a:bodyPr/>
          <a:lstStyle/>
          <a:p>
            <a:r>
              <a:rPr lang="en-IN" b="1" dirty="0"/>
              <a:t>CONSTRUCTION</a:t>
            </a:r>
          </a:p>
        </p:txBody>
      </p:sp>
      <p:sp>
        <p:nvSpPr>
          <p:cNvPr id="2" name="Content Placeholder 1">
            <a:extLst>
              <a:ext uri="{FF2B5EF4-FFF2-40B4-BE49-F238E27FC236}">
                <a16:creationId xmlns:a16="http://schemas.microsoft.com/office/drawing/2014/main" id="{B4D9BF98-53A1-29EC-5A01-1120B48CE938}"/>
              </a:ext>
            </a:extLst>
          </p:cNvPr>
          <p:cNvSpPr>
            <a:spLocks noGrp="1"/>
          </p:cNvSpPr>
          <p:nvPr>
            <p:ph idx="1"/>
          </p:nvPr>
        </p:nvSpPr>
        <p:spPr>
          <a:xfrm>
            <a:off x="304800" y="1981200"/>
            <a:ext cx="9026561" cy="6096000"/>
          </a:xfrm>
        </p:spPr>
        <p:txBody>
          <a:bodyPr/>
          <a:lstStyle/>
          <a:p>
            <a:r>
              <a:rPr lang="en-IN" sz="2800" b="1" dirty="0"/>
              <a:t>CORE</a:t>
            </a:r>
            <a:r>
              <a:rPr lang="en-IN" sz="2800" dirty="0"/>
              <a:t> </a:t>
            </a:r>
          </a:p>
          <a:p>
            <a:r>
              <a:rPr lang="en-IN" sz="2800" b="1" dirty="0"/>
              <a:t>WINDING </a:t>
            </a:r>
          </a:p>
          <a:p>
            <a:r>
              <a:rPr lang="en-IN" sz="2800" b="1" dirty="0"/>
              <a:t>TANK </a:t>
            </a:r>
          </a:p>
          <a:p>
            <a:r>
              <a:rPr lang="en-IN" sz="2800" b="1" dirty="0"/>
              <a:t>TAPPING</a:t>
            </a:r>
            <a:endParaRPr lang="en-IN" sz="2800" dirty="0"/>
          </a:p>
          <a:p>
            <a:r>
              <a:rPr lang="en-IN" sz="2800" b="1" dirty="0"/>
              <a:t>CORE AND COIL ASSEMBLY</a:t>
            </a:r>
            <a:endParaRPr lang="en-IN" sz="2800" dirty="0"/>
          </a:p>
          <a:p>
            <a:endParaRPr lang="en-IN" sz="2800" dirty="0"/>
          </a:p>
          <a:p>
            <a:endParaRPr lang="en-IN" sz="2800" b="1" dirty="0"/>
          </a:p>
          <a:p>
            <a:pPr marL="0" indent="0">
              <a:buNone/>
            </a:pPr>
            <a:r>
              <a:rPr lang="en-IN" sz="2200" dirty="0"/>
              <a:t>      </a:t>
            </a:r>
          </a:p>
          <a:p>
            <a:pPr marL="0" indent="0">
              <a:buNone/>
            </a:pPr>
            <a:endParaRPr lang="en-IN" dirty="0"/>
          </a:p>
          <a:p>
            <a:endParaRPr lang="en-IN" dirty="0"/>
          </a:p>
          <a:p>
            <a:pPr marL="0" indent="0">
              <a:buNone/>
            </a:pPr>
            <a:endParaRPr lang="en-IN" dirty="0"/>
          </a:p>
          <a:p>
            <a:endParaRPr lang="en-IN" dirty="0"/>
          </a:p>
          <a:p>
            <a:endParaRPr lang="en-IN" dirty="0"/>
          </a:p>
        </p:txBody>
      </p:sp>
      <p:sp>
        <p:nvSpPr>
          <p:cNvPr id="3" name="Date Placeholder 2">
            <a:extLst>
              <a:ext uri="{FF2B5EF4-FFF2-40B4-BE49-F238E27FC236}">
                <a16:creationId xmlns:a16="http://schemas.microsoft.com/office/drawing/2014/main" id="{13B95A3F-40A3-ED33-C92F-880758AE438D}"/>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dirty="0"/>
          </a:p>
        </p:txBody>
      </p:sp>
      <p:sp>
        <p:nvSpPr>
          <p:cNvPr id="4" name="Slide Number Placeholder 3">
            <a:extLst>
              <a:ext uri="{FF2B5EF4-FFF2-40B4-BE49-F238E27FC236}">
                <a16:creationId xmlns:a16="http://schemas.microsoft.com/office/drawing/2014/main" id="{E218D908-452F-8D50-A24A-311E6242C22E}"/>
              </a:ext>
            </a:extLst>
          </p:cNvPr>
          <p:cNvSpPr>
            <a:spLocks noGrp="1"/>
          </p:cNvSpPr>
          <p:nvPr>
            <p:ph type="sldNum" sz="quarter" idx="12"/>
          </p:nvPr>
        </p:nvSpPr>
        <p:spPr/>
        <p:txBody>
          <a:bodyPr/>
          <a:lstStyle/>
          <a:p>
            <a:pPr>
              <a:defRPr/>
            </a:pPr>
            <a:fld id="{A1CE09BC-00B3-4E91-999B-34E4998AC3CF}" type="slidenum">
              <a:rPr lang="en-US" smtClean="0"/>
              <a:pPr>
                <a:defRPr/>
              </a:pPr>
              <a:t>10</a:t>
            </a:fld>
            <a:endParaRPr lang="en-US"/>
          </a:p>
        </p:txBody>
      </p:sp>
      <p:pic>
        <p:nvPicPr>
          <p:cNvPr id="6" name="Picture 5">
            <a:extLst>
              <a:ext uri="{FF2B5EF4-FFF2-40B4-BE49-F238E27FC236}">
                <a16:creationId xmlns:a16="http://schemas.microsoft.com/office/drawing/2014/main" id="{07F15556-BD48-756E-FBAE-24984DFB559C}"/>
              </a:ext>
            </a:extLst>
          </p:cNvPr>
          <p:cNvPicPr>
            <a:picLocks noChangeAspect="1"/>
          </p:cNvPicPr>
          <p:nvPr/>
        </p:nvPicPr>
        <p:blipFill rotWithShape="1">
          <a:blip r:embed="rId2"/>
          <a:srcRect b="8684"/>
          <a:stretch/>
        </p:blipFill>
        <p:spPr>
          <a:xfrm>
            <a:off x="5331777" y="1981200"/>
            <a:ext cx="3098330" cy="2133600"/>
          </a:xfrm>
          <a:prstGeom prst="rect">
            <a:avLst/>
          </a:prstGeom>
        </p:spPr>
      </p:pic>
    </p:spTree>
    <p:extLst>
      <p:ext uri="{BB962C8B-B14F-4D97-AF65-F5344CB8AC3E}">
        <p14:creationId xmlns:p14="http://schemas.microsoft.com/office/powerpoint/2010/main" val="245059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FD0051-4D9A-C8D2-ED83-9F39E9A65440}"/>
              </a:ext>
            </a:extLst>
          </p:cNvPr>
          <p:cNvSpPr>
            <a:spLocks noGrp="1"/>
          </p:cNvSpPr>
          <p:nvPr>
            <p:ph type="title"/>
          </p:nvPr>
        </p:nvSpPr>
        <p:spPr/>
        <p:txBody>
          <a:bodyPr/>
          <a:lstStyle/>
          <a:p>
            <a:r>
              <a:rPr lang="en-IN" b="1" dirty="0"/>
              <a:t>TYPES OF TESTING</a:t>
            </a:r>
          </a:p>
        </p:txBody>
      </p:sp>
      <p:sp>
        <p:nvSpPr>
          <p:cNvPr id="2" name="Content Placeholder 1">
            <a:extLst>
              <a:ext uri="{FF2B5EF4-FFF2-40B4-BE49-F238E27FC236}">
                <a16:creationId xmlns:a16="http://schemas.microsoft.com/office/drawing/2014/main" id="{BC392B1A-506B-85EC-396C-5CBCF81949D2}"/>
              </a:ext>
            </a:extLst>
          </p:cNvPr>
          <p:cNvSpPr>
            <a:spLocks noGrp="1"/>
          </p:cNvSpPr>
          <p:nvPr>
            <p:ph idx="1"/>
          </p:nvPr>
        </p:nvSpPr>
        <p:spPr>
          <a:xfrm>
            <a:off x="304800" y="1752600"/>
            <a:ext cx="8626512" cy="5015088"/>
          </a:xfrm>
        </p:spPr>
        <p:txBody>
          <a:bodyPr>
            <a:normAutofit/>
          </a:bodyPr>
          <a:lstStyle/>
          <a:p>
            <a:pPr marL="0" indent="0">
              <a:buNone/>
            </a:pPr>
            <a:endParaRPr lang="en-IN" sz="2200" dirty="0"/>
          </a:p>
          <a:p>
            <a:r>
              <a:rPr lang="en-IN" sz="2500" dirty="0">
                <a:latin typeface="Times New Roman" pitchFamily="18" charset="0"/>
                <a:cs typeface="Times New Roman" pitchFamily="18" charset="0"/>
              </a:rPr>
              <a:t>Measurement of voltage ratio test.</a:t>
            </a:r>
          </a:p>
          <a:p>
            <a:r>
              <a:rPr lang="en-IN" sz="2500" dirty="0">
                <a:latin typeface="Times New Roman" pitchFamily="18" charset="0"/>
                <a:cs typeface="Times New Roman" pitchFamily="18" charset="0"/>
              </a:rPr>
              <a:t>Measurement of no load loss test(Open circuit test).</a:t>
            </a:r>
          </a:p>
          <a:p>
            <a:r>
              <a:rPr lang="en-IN" sz="2500" dirty="0">
                <a:latin typeface="Times New Roman" pitchFamily="18" charset="0"/>
                <a:cs typeface="Times New Roman" pitchFamily="18" charset="0"/>
              </a:rPr>
              <a:t>Measurement of load loss and impedance voltage test(Short circuit test).</a:t>
            </a:r>
          </a:p>
          <a:p>
            <a:r>
              <a:rPr lang="en-IN" sz="2500" dirty="0">
                <a:latin typeface="Times New Roman" pitchFamily="18" charset="0"/>
                <a:cs typeface="Times New Roman" pitchFamily="18" charset="0"/>
              </a:rPr>
              <a:t>BDV Oil test.</a:t>
            </a:r>
          </a:p>
          <a:p>
            <a:pPr marL="0" indent="0">
              <a:buNone/>
            </a:pPr>
            <a:endParaRPr lang="en-IN" dirty="0"/>
          </a:p>
          <a:p>
            <a:endParaRPr lang="en-IN" dirty="0"/>
          </a:p>
        </p:txBody>
      </p:sp>
      <p:sp>
        <p:nvSpPr>
          <p:cNvPr id="3" name="Date Placeholder 2">
            <a:extLst>
              <a:ext uri="{FF2B5EF4-FFF2-40B4-BE49-F238E27FC236}">
                <a16:creationId xmlns:a16="http://schemas.microsoft.com/office/drawing/2014/main" id="{995C33B7-1DF3-498D-8E00-D093CA6A592B}"/>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98379AD9-602C-9BEE-A8DC-FDFC56501542}"/>
              </a:ext>
            </a:extLst>
          </p:cNvPr>
          <p:cNvSpPr>
            <a:spLocks noGrp="1"/>
          </p:cNvSpPr>
          <p:nvPr>
            <p:ph type="sldNum" sz="quarter" idx="12"/>
          </p:nvPr>
        </p:nvSpPr>
        <p:spPr/>
        <p:txBody>
          <a:bodyPr/>
          <a:lstStyle/>
          <a:p>
            <a:pPr>
              <a:defRPr/>
            </a:pPr>
            <a:fld id="{A1CE09BC-00B3-4E91-999B-34E4998AC3CF}" type="slidenum">
              <a:rPr lang="en-US" smtClean="0"/>
              <a:pPr>
                <a:defRPr/>
              </a:pPr>
              <a:t>11</a:t>
            </a:fld>
            <a:endParaRPr lang="en-US"/>
          </a:p>
        </p:txBody>
      </p:sp>
    </p:spTree>
    <p:extLst>
      <p:ext uri="{BB962C8B-B14F-4D97-AF65-F5344CB8AC3E}">
        <p14:creationId xmlns:p14="http://schemas.microsoft.com/office/powerpoint/2010/main" val="244803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C9B62F-1E40-F6B2-F125-38DFB4371389}"/>
              </a:ext>
            </a:extLst>
          </p:cNvPr>
          <p:cNvSpPr>
            <a:spLocks noGrp="1"/>
          </p:cNvSpPr>
          <p:nvPr>
            <p:ph type="title"/>
          </p:nvPr>
        </p:nvSpPr>
        <p:spPr>
          <a:xfrm>
            <a:off x="628650" y="349628"/>
            <a:ext cx="7886700" cy="1325563"/>
          </a:xfrm>
        </p:spPr>
        <p:txBody>
          <a:bodyPr/>
          <a:lstStyle/>
          <a:p>
            <a:r>
              <a:rPr lang="en-IN" b="1" dirty="0"/>
              <a:t>DEPARTMENTS IN CESC</a:t>
            </a:r>
          </a:p>
        </p:txBody>
      </p:sp>
      <p:sp>
        <p:nvSpPr>
          <p:cNvPr id="3" name="Date Placeholder 2">
            <a:extLst>
              <a:ext uri="{FF2B5EF4-FFF2-40B4-BE49-F238E27FC236}">
                <a16:creationId xmlns:a16="http://schemas.microsoft.com/office/drawing/2014/main" id="{ABA458AF-6FF8-65F3-0680-05DB33BBBF29}"/>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E1D3054C-597E-77CA-CFA3-9F33930379F0}"/>
              </a:ext>
            </a:extLst>
          </p:cNvPr>
          <p:cNvSpPr>
            <a:spLocks noGrp="1"/>
          </p:cNvSpPr>
          <p:nvPr>
            <p:ph type="sldNum" sz="quarter" idx="12"/>
          </p:nvPr>
        </p:nvSpPr>
        <p:spPr/>
        <p:txBody>
          <a:bodyPr/>
          <a:lstStyle/>
          <a:p>
            <a:pPr>
              <a:defRPr/>
            </a:pPr>
            <a:fld id="{A1CE09BC-00B3-4E91-999B-34E4998AC3CF}" type="slidenum">
              <a:rPr lang="en-US" smtClean="0"/>
              <a:pPr>
                <a:defRPr/>
              </a:pPr>
              <a:t>12</a:t>
            </a:fld>
            <a:endParaRPr lang="en-US"/>
          </a:p>
        </p:txBody>
      </p:sp>
      <p:sp>
        <p:nvSpPr>
          <p:cNvPr id="2" name="Content Placeholder 1">
            <a:extLst>
              <a:ext uri="{FF2B5EF4-FFF2-40B4-BE49-F238E27FC236}">
                <a16:creationId xmlns:a16="http://schemas.microsoft.com/office/drawing/2014/main" id="{12151C1B-510A-4DED-F7B1-598D095E322A}"/>
              </a:ext>
            </a:extLst>
          </p:cNvPr>
          <p:cNvSpPr>
            <a:spLocks noGrp="1"/>
          </p:cNvSpPr>
          <p:nvPr>
            <p:ph sz="quarter" idx="13"/>
          </p:nvPr>
        </p:nvSpPr>
        <p:spPr>
          <a:xfrm>
            <a:off x="457200" y="2133600"/>
            <a:ext cx="4800600" cy="4197240"/>
          </a:xfrm>
        </p:spPr>
        <p:txBody>
          <a:bodyPr>
            <a:normAutofit/>
          </a:bodyPr>
          <a:lstStyle/>
          <a:p>
            <a:pPr marL="0" indent="0" algn="just">
              <a:buNone/>
            </a:pPr>
            <a:r>
              <a:rPr lang="en-IN"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1.</a:t>
            </a:r>
            <a:r>
              <a:rPr lang="en-IN"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CUSTOMERCARE CENTRE</a:t>
            </a:r>
          </a:p>
          <a:p>
            <a:pPr marL="0" indent="0" algn="just">
              <a:buNone/>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sz="2200" dirty="0">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A centralized Customer care centre has been established under RAPDRP CESC  deploys CSRs (Customer Service Representatives)</a:t>
            </a:r>
            <a:endParaRPr lang="en-IN" dirty="0"/>
          </a:p>
        </p:txBody>
      </p:sp>
      <p:pic>
        <p:nvPicPr>
          <p:cNvPr id="8" name="Picture 7">
            <a:extLst>
              <a:ext uri="{FF2B5EF4-FFF2-40B4-BE49-F238E27FC236}">
                <a16:creationId xmlns:a16="http://schemas.microsoft.com/office/drawing/2014/main" id="{6E565C59-CBAA-D2D1-F06F-BE6D7FB30674}"/>
              </a:ext>
            </a:extLst>
          </p:cNvPr>
          <p:cNvPicPr>
            <a:picLocks noChangeAspect="1"/>
          </p:cNvPicPr>
          <p:nvPr/>
        </p:nvPicPr>
        <p:blipFill>
          <a:blip r:embed="rId2"/>
          <a:stretch>
            <a:fillRect/>
          </a:stretch>
        </p:blipFill>
        <p:spPr>
          <a:xfrm>
            <a:off x="5486400" y="2286001"/>
            <a:ext cx="3371850" cy="2362200"/>
          </a:xfrm>
          <a:prstGeom prst="rect">
            <a:avLst/>
          </a:prstGeom>
        </p:spPr>
      </p:pic>
    </p:spTree>
    <p:extLst>
      <p:ext uri="{BB962C8B-B14F-4D97-AF65-F5344CB8AC3E}">
        <p14:creationId xmlns:p14="http://schemas.microsoft.com/office/powerpoint/2010/main" val="371957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9D3935-F50D-3BA7-C00D-93ED89006BFF}"/>
              </a:ext>
            </a:extLst>
          </p:cNvPr>
          <p:cNvSpPr>
            <a:spLocks noGrp="1"/>
          </p:cNvSpPr>
          <p:nvPr>
            <p:ph type="title"/>
          </p:nvPr>
        </p:nvSpPr>
        <p:spPr>
          <a:xfrm>
            <a:off x="628650" y="349628"/>
            <a:ext cx="7886700" cy="1325563"/>
          </a:xfrm>
        </p:spPr>
        <p:txBody>
          <a:bodyPr>
            <a:normAutofit fontScale="90000"/>
          </a:bodyPr>
          <a:lstStyle/>
          <a:p>
            <a:br>
              <a:rPr lang="en-GB" dirty="0">
                <a:latin typeface="Times New Roman" pitchFamily="18" charset="0"/>
                <a:cs typeface="Times New Roman" pitchFamily="18" charset="0"/>
              </a:rPr>
            </a:br>
            <a:r>
              <a:rPr lang="en-IN" b="1" dirty="0"/>
              <a:t>DEPARTMENTS IN CESC</a:t>
            </a:r>
            <a:br>
              <a:rPr lang="en-GB" dirty="0">
                <a:latin typeface="Times New Roman" pitchFamily="18" charset="0"/>
                <a:cs typeface="Times New Roman" pitchFamily="18" charset="0"/>
              </a:rPr>
            </a:br>
            <a:endParaRPr lang="en-IN" b="1" dirty="0"/>
          </a:p>
        </p:txBody>
      </p:sp>
      <p:sp>
        <p:nvSpPr>
          <p:cNvPr id="2" name="Content Placeholder 1">
            <a:extLst>
              <a:ext uri="{FF2B5EF4-FFF2-40B4-BE49-F238E27FC236}">
                <a16:creationId xmlns:a16="http://schemas.microsoft.com/office/drawing/2014/main" id="{6336F62D-74EA-7301-86FA-7D8C0193C456}"/>
              </a:ext>
            </a:extLst>
          </p:cNvPr>
          <p:cNvSpPr>
            <a:spLocks noGrp="1"/>
          </p:cNvSpPr>
          <p:nvPr>
            <p:ph idx="1"/>
          </p:nvPr>
        </p:nvSpPr>
        <p:spPr>
          <a:xfrm>
            <a:off x="152400" y="2057400"/>
            <a:ext cx="8686800" cy="4724400"/>
          </a:xfrm>
        </p:spPr>
        <p:txBody>
          <a:bodyPr>
            <a:normAutofit/>
          </a:bodyPr>
          <a:lstStyle/>
          <a:p>
            <a:pPr marL="0" indent="0">
              <a:buNone/>
            </a:pPr>
            <a:r>
              <a:rPr lang="en-GB" sz="2600" dirty="0">
                <a:latin typeface="Times New Roman" pitchFamily="18" charset="0"/>
                <a:cs typeface="Times New Roman" pitchFamily="18" charset="0"/>
              </a:rPr>
              <a:t>       </a:t>
            </a:r>
            <a:r>
              <a:rPr lang="en-GB" sz="2600" b="1" dirty="0">
                <a:latin typeface="Times New Roman" pitchFamily="18" charset="0"/>
                <a:cs typeface="Times New Roman" pitchFamily="18" charset="0"/>
              </a:rPr>
              <a:t>2.</a:t>
            </a:r>
            <a:r>
              <a:rPr lang="en-GB" sz="2800" b="1" dirty="0">
                <a:latin typeface="Times New Roman" pitchFamily="18" charset="0"/>
                <a:cs typeface="Times New Roman" pitchFamily="18" charset="0"/>
              </a:rPr>
              <a:t>BUDGET ALLOCATION</a:t>
            </a:r>
          </a:p>
          <a:p>
            <a:pPr marL="0" indent="0">
              <a:buNone/>
            </a:pPr>
            <a:endParaRPr lang="en-GB" sz="2600" b="1" dirty="0">
              <a:latin typeface="Times New Roman" pitchFamily="18" charset="0"/>
              <a:cs typeface="Times New Roman" pitchFamily="18" charset="0"/>
            </a:endParaRP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CESC has been an early adopter of Corporate Social Responsibility (‘CSR’) initiatives.</a:t>
            </a: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company should spend a minimum of 2% of the average net profits made during the 3 (three) immediately preceding financial years.</a:t>
            </a: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CESC’s CSR activities will focus on activities like health, education, environment, national heritage.</a:t>
            </a:r>
          </a:p>
          <a:p>
            <a:endParaRPr lang="en-GB" sz="2600" dirty="0">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27D10AE6-512E-3476-43EE-7DBC4914AD75}"/>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E76B70C1-2DD8-230A-59B9-0446C2787C8A}"/>
              </a:ext>
            </a:extLst>
          </p:cNvPr>
          <p:cNvSpPr>
            <a:spLocks noGrp="1"/>
          </p:cNvSpPr>
          <p:nvPr>
            <p:ph type="sldNum" sz="quarter" idx="12"/>
          </p:nvPr>
        </p:nvSpPr>
        <p:spPr/>
        <p:txBody>
          <a:bodyPr/>
          <a:lstStyle/>
          <a:p>
            <a:pPr>
              <a:defRPr/>
            </a:pPr>
            <a:fld id="{A1CE09BC-00B3-4E91-999B-34E4998AC3CF}" type="slidenum">
              <a:rPr lang="en-US" smtClean="0"/>
              <a:pPr>
                <a:defRPr/>
              </a:pPr>
              <a:t>13</a:t>
            </a:fld>
            <a:endParaRPr lang="en-US" dirty="0"/>
          </a:p>
        </p:txBody>
      </p:sp>
    </p:spTree>
    <p:extLst>
      <p:ext uri="{BB962C8B-B14F-4D97-AF65-F5344CB8AC3E}">
        <p14:creationId xmlns:p14="http://schemas.microsoft.com/office/powerpoint/2010/main" val="292122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D06B0F-B596-A41D-D3FF-9246AD15CC29}"/>
              </a:ext>
            </a:extLst>
          </p:cNvPr>
          <p:cNvSpPr>
            <a:spLocks noGrp="1"/>
          </p:cNvSpPr>
          <p:nvPr>
            <p:ph type="title"/>
          </p:nvPr>
        </p:nvSpPr>
        <p:spPr/>
        <p:txBody>
          <a:bodyPr/>
          <a:lstStyle/>
          <a:p>
            <a:r>
              <a:rPr lang="en-IN" b="1" dirty="0"/>
              <a:t>CYBER SECURITY</a:t>
            </a:r>
          </a:p>
        </p:txBody>
      </p:sp>
      <p:sp>
        <p:nvSpPr>
          <p:cNvPr id="2" name="Content Placeholder 1">
            <a:extLst>
              <a:ext uri="{FF2B5EF4-FFF2-40B4-BE49-F238E27FC236}">
                <a16:creationId xmlns:a16="http://schemas.microsoft.com/office/drawing/2014/main" id="{43EC330E-9963-0449-121C-9558F1CB1154}"/>
              </a:ext>
            </a:extLst>
          </p:cNvPr>
          <p:cNvSpPr>
            <a:spLocks noGrp="1"/>
          </p:cNvSpPr>
          <p:nvPr>
            <p:ph idx="1"/>
          </p:nvPr>
        </p:nvSpPr>
        <p:spPr>
          <a:xfrm>
            <a:off x="76200" y="1827267"/>
            <a:ext cx="5486400" cy="4040134"/>
          </a:xfrm>
        </p:spPr>
        <p:txBody>
          <a:bodyPr>
            <a:normAutofit/>
          </a:bodyPr>
          <a:lstStyle/>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Cyber security focuses on protecting computer systems from unauthorized access</a:t>
            </a:r>
            <a:r>
              <a:rPr lang="en-US" sz="2000" b="1" dirty="0">
                <a:latin typeface="Times New Roman" panose="02020603050405020304" pitchFamily="18" charset="0"/>
                <a:cs typeface="Times New Roman" panose="02020603050405020304" pitchFamily="18" charset="0"/>
              </a:rPr>
              <a:t>.</a:t>
            </a:r>
          </a:p>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India stands 10</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in the cyber crime in world.</a:t>
            </a:r>
          </a:p>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Types of cyber crime include hacking, phishing, spam email, Malware, ATM skimming.</a:t>
            </a:r>
          </a:p>
          <a:p>
            <a:pPr marL="0" indent="0">
              <a:buNone/>
            </a:pPr>
            <a:endParaRPr lang="en-IN" dirty="0"/>
          </a:p>
        </p:txBody>
      </p:sp>
      <p:sp>
        <p:nvSpPr>
          <p:cNvPr id="3" name="Date Placeholder 2">
            <a:extLst>
              <a:ext uri="{FF2B5EF4-FFF2-40B4-BE49-F238E27FC236}">
                <a16:creationId xmlns:a16="http://schemas.microsoft.com/office/drawing/2014/main" id="{293203B7-7315-76AD-2A95-EF1A4533D5BF}"/>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5318E3CB-CFDA-A261-567E-287234381472}"/>
              </a:ext>
            </a:extLst>
          </p:cNvPr>
          <p:cNvSpPr>
            <a:spLocks noGrp="1"/>
          </p:cNvSpPr>
          <p:nvPr>
            <p:ph type="sldNum" sz="quarter" idx="12"/>
          </p:nvPr>
        </p:nvSpPr>
        <p:spPr/>
        <p:txBody>
          <a:bodyPr/>
          <a:lstStyle/>
          <a:p>
            <a:pPr>
              <a:defRPr/>
            </a:pPr>
            <a:fld id="{A1CE09BC-00B3-4E91-999B-34E4998AC3CF}" type="slidenum">
              <a:rPr lang="en-US" smtClean="0"/>
              <a:pPr>
                <a:defRPr/>
              </a:pPr>
              <a:t>14</a:t>
            </a:fld>
            <a:endParaRPr lang="en-US"/>
          </a:p>
        </p:txBody>
      </p:sp>
      <p:pic>
        <p:nvPicPr>
          <p:cNvPr id="6" name="Picture 5">
            <a:extLst>
              <a:ext uri="{FF2B5EF4-FFF2-40B4-BE49-F238E27FC236}">
                <a16:creationId xmlns:a16="http://schemas.microsoft.com/office/drawing/2014/main" id="{D773B0A4-3B5B-4905-3BDA-915AD03F80C5}"/>
              </a:ext>
            </a:extLst>
          </p:cNvPr>
          <p:cNvPicPr>
            <a:picLocks noChangeAspect="1"/>
          </p:cNvPicPr>
          <p:nvPr/>
        </p:nvPicPr>
        <p:blipFill>
          <a:blip r:embed="rId2"/>
          <a:stretch>
            <a:fillRect/>
          </a:stretch>
        </p:blipFill>
        <p:spPr>
          <a:xfrm>
            <a:off x="5638800" y="2706748"/>
            <a:ext cx="3166130" cy="1780948"/>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73" t="4700" r="20661"/>
          <a:stretch/>
        </p:blipFill>
        <p:spPr bwMode="auto">
          <a:xfrm>
            <a:off x="1600200" y="3733800"/>
            <a:ext cx="4038600" cy="220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605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b="1" dirty="0">
                <a:latin typeface="Times New Roman" panose="02020603050405020304" pitchFamily="18" charset="0"/>
                <a:ea typeface="Calibri" panose="020F0502020204030204" pitchFamily="34" charset="0"/>
                <a:cs typeface="Times New Roman" panose="02020603050405020304" pitchFamily="18" charset="0"/>
              </a:rPr>
              <a:t>Safety tips against cybercrime</a:t>
            </a:r>
            <a:endParaRPr lang="en-US" b="1" dirty="0"/>
          </a:p>
        </p:txBody>
      </p:sp>
      <p:sp>
        <p:nvSpPr>
          <p:cNvPr id="2" name="Content Placeholder 1"/>
          <p:cNvSpPr>
            <a:spLocks noGrp="1"/>
          </p:cNvSpPr>
          <p:nvPr>
            <p:ph idx="1"/>
          </p:nvPr>
        </p:nvSpPr>
        <p:spPr>
          <a:xfrm>
            <a:off x="457200" y="1600200"/>
            <a:ext cx="7823201" cy="4876800"/>
          </a:xfrm>
        </p:spPr>
        <p:txBody>
          <a:bodyPr>
            <a:normAutofit fontScale="62500" lnSpcReduction="20000"/>
          </a:bodyPr>
          <a:lstStyle/>
          <a:p>
            <a:pPr marL="0" indent="0">
              <a:buNone/>
            </a:pPr>
            <a:endParaRPr lang="en-IN" sz="37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Use Antivirus software.</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Insert Firewalls</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Uninstall unnecessary software.</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Maintain backup.</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Check security settings.</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Never give your name or address to strangers.</a:t>
            </a:r>
          </a:p>
          <a:p>
            <a:pPr marL="457200" lvl="0" indent="-457200" algn="just">
              <a:lnSpc>
                <a:spcPct val="150000"/>
              </a:lnSpc>
              <a:spcAft>
                <a:spcPts val="800"/>
              </a:spcAft>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Learn more about the internet privacy.</a:t>
            </a:r>
          </a:p>
          <a:p>
            <a:endParaRPr lang="en-US" dirty="0"/>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15</a:t>
            </a:fld>
            <a:endParaRPr lang="en-US"/>
          </a:p>
        </p:txBody>
      </p:sp>
    </p:spTree>
    <p:extLst>
      <p:ext uri="{BB962C8B-B14F-4D97-AF65-F5344CB8AC3E}">
        <p14:creationId xmlns:p14="http://schemas.microsoft.com/office/powerpoint/2010/main" val="113115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96D73A-CA53-9A7C-7952-BC4E978DB344}"/>
              </a:ext>
            </a:extLst>
          </p:cNvPr>
          <p:cNvSpPr>
            <a:spLocks noGrp="1"/>
          </p:cNvSpPr>
          <p:nvPr>
            <p:ph type="title"/>
          </p:nvPr>
        </p:nvSpPr>
        <p:spPr>
          <a:xfrm>
            <a:off x="628650" y="349628"/>
            <a:ext cx="7886700" cy="1325563"/>
          </a:xfrm>
        </p:spPr>
        <p:txBody>
          <a:bodyPr/>
          <a:lstStyle/>
          <a:p>
            <a:r>
              <a:rPr lang="en-IN" b="1" dirty="0"/>
              <a:t>CONCLUTION</a:t>
            </a:r>
          </a:p>
        </p:txBody>
      </p:sp>
      <p:sp>
        <p:nvSpPr>
          <p:cNvPr id="2" name="Content Placeholder 1">
            <a:extLst>
              <a:ext uri="{FF2B5EF4-FFF2-40B4-BE49-F238E27FC236}">
                <a16:creationId xmlns:a16="http://schemas.microsoft.com/office/drawing/2014/main" id="{EC2F6D7C-0004-BC67-3C89-9A9B5F5C63C3}"/>
              </a:ext>
            </a:extLst>
          </p:cNvPr>
          <p:cNvSpPr>
            <a:spLocks noGrp="1"/>
          </p:cNvSpPr>
          <p:nvPr>
            <p:ph idx="1"/>
          </p:nvPr>
        </p:nvSpPr>
        <p:spPr>
          <a:xfrm>
            <a:off x="228600" y="1981200"/>
            <a:ext cx="8721761" cy="4144963"/>
          </a:xfrm>
        </p:spPr>
        <p:txBody>
          <a:bodyPr/>
          <a:lstStyle/>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During this internship training period , I had learnt about the modern technologies that are emerging .</a:t>
            </a:r>
          </a:p>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Therefore I conclude that the industrial training program at CESCOM has provided many benefits to me. </a:t>
            </a:r>
          </a:p>
          <a:p>
            <a:endParaRPr lang="en-IN" dirty="0">
              <a:latin typeface="Times New Roman" panose="02020603050405020304" pitchFamily="18" charset="0"/>
              <a:cs typeface="Times New Roman" panose="02020603050405020304" pitchFamily="18" charset="0"/>
            </a:endParaRPr>
          </a:p>
          <a:p>
            <a:endParaRPr lang="en-IN" dirty="0"/>
          </a:p>
        </p:txBody>
      </p:sp>
      <p:sp>
        <p:nvSpPr>
          <p:cNvPr id="3" name="Date Placeholder 2">
            <a:extLst>
              <a:ext uri="{FF2B5EF4-FFF2-40B4-BE49-F238E27FC236}">
                <a16:creationId xmlns:a16="http://schemas.microsoft.com/office/drawing/2014/main" id="{E9CBF1B9-8F15-EDD2-A050-8FE89C701C83}"/>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C8C78290-534C-63DC-77E4-DE203A9729E3}"/>
              </a:ext>
            </a:extLst>
          </p:cNvPr>
          <p:cNvSpPr>
            <a:spLocks noGrp="1"/>
          </p:cNvSpPr>
          <p:nvPr>
            <p:ph type="sldNum" sz="quarter" idx="12"/>
          </p:nvPr>
        </p:nvSpPr>
        <p:spPr/>
        <p:txBody>
          <a:bodyPr/>
          <a:lstStyle/>
          <a:p>
            <a:pPr>
              <a:defRPr/>
            </a:pPr>
            <a:fld id="{A1CE09BC-00B3-4E91-999B-34E4998AC3CF}" type="slidenum">
              <a:rPr lang="en-US" smtClean="0"/>
              <a:pPr>
                <a:defRPr/>
              </a:pPr>
              <a:t>16</a:t>
            </a:fld>
            <a:endParaRPr lang="en-US"/>
          </a:p>
        </p:txBody>
      </p:sp>
    </p:spTree>
    <p:extLst>
      <p:ext uri="{BB962C8B-B14F-4D97-AF65-F5344CB8AC3E}">
        <p14:creationId xmlns:p14="http://schemas.microsoft.com/office/powerpoint/2010/main" val="102373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F22E424-B025-102C-2CBC-BB76EAD6AAFA}"/>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68C15C1E-41D9-8FA9-72BF-6F68FC770912}"/>
              </a:ext>
            </a:extLst>
          </p:cNvPr>
          <p:cNvSpPr>
            <a:spLocks noGrp="1"/>
          </p:cNvSpPr>
          <p:nvPr>
            <p:ph type="sldNum" sz="quarter" idx="12"/>
          </p:nvPr>
        </p:nvSpPr>
        <p:spPr/>
        <p:txBody>
          <a:bodyPr/>
          <a:lstStyle/>
          <a:p>
            <a:pPr>
              <a:defRPr/>
            </a:pPr>
            <a:fld id="{A1CE09BC-00B3-4E91-999B-34E4998AC3CF}" type="slidenum">
              <a:rPr lang="en-US" smtClean="0"/>
              <a:pPr>
                <a:defRPr/>
              </a:pPr>
              <a:t>17</a:t>
            </a:fld>
            <a:endParaRPr lang="en-US"/>
          </a:p>
        </p:txBody>
      </p:sp>
      <p:pic>
        <p:nvPicPr>
          <p:cNvPr id="2" name="Picture 1">
            <a:extLst>
              <a:ext uri="{FF2B5EF4-FFF2-40B4-BE49-F238E27FC236}">
                <a16:creationId xmlns:a16="http://schemas.microsoft.com/office/drawing/2014/main" id="{662B5A44-81EC-39FD-914E-1AE009CAD573}"/>
              </a:ext>
            </a:extLst>
          </p:cNvPr>
          <p:cNvPicPr>
            <a:picLocks noChangeAspect="1"/>
          </p:cNvPicPr>
          <p:nvPr/>
        </p:nvPicPr>
        <p:blipFill>
          <a:blip r:embed="rId2"/>
          <a:stretch>
            <a:fillRect/>
          </a:stretch>
        </p:blipFill>
        <p:spPr>
          <a:xfrm>
            <a:off x="2286000" y="1833562"/>
            <a:ext cx="4572000" cy="3190875"/>
          </a:xfrm>
          <a:prstGeom prst="rect">
            <a:avLst/>
          </a:prstGeom>
        </p:spPr>
      </p:pic>
    </p:spTree>
    <p:extLst>
      <p:ext uri="{BB962C8B-B14F-4D97-AF65-F5344CB8AC3E}">
        <p14:creationId xmlns:p14="http://schemas.microsoft.com/office/powerpoint/2010/main" val="397044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CONTENTS</a:t>
            </a:r>
          </a:p>
        </p:txBody>
      </p:sp>
      <p:sp>
        <p:nvSpPr>
          <p:cNvPr id="3" name="Content Placeholder 2"/>
          <p:cNvSpPr>
            <a:spLocks noGrp="1"/>
          </p:cNvSpPr>
          <p:nvPr>
            <p:ph idx="1"/>
          </p:nvPr>
        </p:nvSpPr>
        <p:spPr>
          <a:xfrm>
            <a:off x="609600" y="2209800"/>
            <a:ext cx="7670801" cy="4343400"/>
          </a:xfrm>
        </p:spPr>
        <p:txBody>
          <a:bodyPr>
            <a:normAutofit lnSpcReduction="10000"/>
          </a:bodyPr>
          <a:lstStyle/>
          <a:p>
            <a:pPr>
              <a:lnSpc>
                <a:spcPct val="120000"/>
              </a:lnSpc>
            </a:pPr>
            <a:r>
              <a:rPr lang="en-US" sz="2500" dirty="0">
                <a:latin typeface="Times New Roman" panose="02020603050405020304" pitchFamily="18" charset="0"/>
                <a:cs typeface="Times New Roman" panose="02020603050405020304" pitchFamily="18" charset="0"/>
              </a:rPr>
              <a:t>COMPANY PROFILE </a:t>
            </a:r>
          </a:p>
          <a:p>
            <a:pPr>
              <a:lnSpc>
                <a:spcPct val="120000"/>
              </a:lnSpc>
            </a:pPr>
            <a:r>
              <a:rPr lang="en-US" sz="2500" dirty="0">
                <a:latin typeface="Times New Roman" panose="02020603050405020304" pitchFamily="18" charset="0"/>
                <a:cs typeface="Times New Roman" panose="02020603050405020304" pitchFamily="18" charset="0"/>
              </a:rPr>
              <a:t>INTRODUCTION</a:t>
            </a:r>
          </a:p>
          <a:p>
            <a:pPr>
              <a:lnSpc>
                <a:spcPct val="120000"/>
              </a:lnSpc>
            </a:pPr>
            <a:r>
              <a:rPr lang="en-US" sz="2500" dirty="0">
                <a:latin typeface="Times New Roman" panose="02020603050405020304" pitchFamily="18" charset="0"/>
                <a:cs typeface="Times New Roman" panose="02020603050405020304" pitchFamily="18" charset="0"/>
              </a:rPr>
              <a:t>OBJECTIVES</a:t>
            </a:r>
          </a:p>
          <a:p>
            <a:pPr>
              <a:lnSpc>
                <a:spcPct val="120000"/>
              </a:lnSpc>
            </a:pPr>
            <a:r>
              <a:rPr lang="en-US" sz="2500" dirty="0">
                <a:latin typeface="Times New Roman" panose="02020603050405020304" pitchFamily="18" charset="0"/>
                <a:cs typeface="Times New Roman" panose="02020603050405020304" pitchFamily="18" charset="0"/>
              </a:rPr>
              <a:t>EQUIPMENTS USED</a:t>
            </a:r>
          </a:p>
          <a:p>
            <a:pPr>
              <a:lnSpc>
                <a:spcPct val="120000"/>
              </a:lnSpc>
            </a:pPr>
            <a:r>
              <a:rPr lang="en-US" sz="2500" dirty="0">
                <a:latin typeface="Times New Roman" panose="02020603050405020304" pitchFamily="18" charset="0"/>
                <a:cs typeface="Times New Roman" panose="02020603050405020304" pitchFamily="18" charset="0"/>
              </a:rPr>
              <a:t>ENERGY METER</a:t>
            </a:r>
          </a:p>
          <a:p>
            <a:pPr>
              <a:lnSpc>
                <a:spcPct val="120000"/>
              </a:lnSpc>
            </a:pPr>
            <a:r>
              <a:rPr lang="en-US" sz="2500" dirty="0">
                <a:latin typeface="Times New Roman" panose="02020603050405020304" pitchFamily="18" charset="0"/>
                <a:cs typeface="Times New Roman" panose="02020603050405020304" pitchFamily="18" charset="0"/>
              </a:rPr>
              <a:t>TRANSFORMERS</a:t>
            </a:r>
          </a:p>
          <a:p>
            <a:pPr>
              <a:lnSpc>
                <a:spcPct val="120000"/>
              </a:lnSpc>
            </a:pPr>
            <a:r>
              <a:rPr lang="en-US" sz="2500" dirty="0">
                <a:latin typeface="Times New Roman" panose="02020603050405020304" pitchFamily="18" charset="0"/>
                <a:cs typeface="Times New Roman" panose="02020603050405020304" pitchFamily="18" charset="0"/>
              </a:rPr>
              <a:t>DEPARTMENTS IN CESC</a:t>
            </a:r>
          </a:p>
          <a:p>
            <a:pPr>
              <a:lnSpc>
                <a:spcPct val="120000"/>
              </a:lnSpc>
            </a:pPr>
            <a:r>
              <a:rPr lang="en-US" sz="2500" dirty="0">
                <a:latin typeface="Times New Roman" panose="02020603050405020304" pitchFamily="18" charset="0"/>
                <a:cs typeface="Times New Roman" panose="02020603050405020304" pitchFamily="18" charset="0"/>
              </a:rPr>
              <a:t>CONCLUSION</a:t>
            </a:r>
          </a:p>
          <a:p>
            <a:pPr>
              <a:lnSpc>
                <a:spcPct val="120000"/>
              </a:lnSpc>
            </a:pPr>
            <a:endParaRPr lang="en-US" sz="8000" dirty="0">
              <a:latin typeface="Times New Roman" panose="02020603050405020304" pitchFamily="18" charset="0"/>
              <a:cs typeface="Times New Roman" panose="02020603050405020304" pitchFamily="18" charset="0"/>
            </a:endParaRPr>
          </a:p>
          <a:p>
            <a:pPr marL="0" indent="0">
              <a:lnSpc>
                <a:spcPct val="170000"/>
              </a:lnSpc>
              <a:buNone/>
            </a:pPr>
            <a:endParaRPr lang="en-US" sz="8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pPr>
              <a:defRPr/>
            </a:pPr>
            <a:fld id="{3A5972EA-046C-48B9-B584-0DB1C41D003F}" type="datetime1">
              <a:rPr lang="en-US" smtClean="0"/>
              <a:pPr>
                <a:defRPr/>
              </a:pPr>
              <a:t>5/22/2023</a:t>
            </a:fld>
            <a:endParaRPr lang="en-US" dirty="0"/>
          </a:p>
        </p:txBody>
      </p:sp>
      <p:sp>
        <p:nvSpPr>
          <p:cNvPr id="5" name="Slide Number Placeholder 4"/>
          <p:cNvSpPr>
            <a:spLocks noGrp="1"/>
          </p:cNvSpPr>
          <p:nvPr>
            <p:ph type="sldNum" sz="quarter" idx="12"/>
          </p:nvPr>
        </p:nvSpPr>
        <p:spPr/>
        <p:txBody>
          <a:bodyPr/>
          <a:lstStyle/>
          <a:p>
            <a:pPr>
              <a:defRPr/>
            </a:pPr>
            <a:fld id="{A1CE09BC-00B3-4E91-999B-34E4998AC3CF}" type="slidenum">
              <a:rPr lang="en-US" smtClean="0"/>
              <a:pPr>
                <a:defRPr/>
              </a:pPr>
              <a:t>2</a:t>
            </a:fld>
            <a:endParaRPr lang="en-US"/>
          </a:p>
        </p:txBody>
      </p:sp>
    </p:spTree>
    <p:extLst>
      <p:ext uri="{BB962C8B-B14F-4D97-AF65-F5344CB8AC3E}">
        <p14:creationId xmlns:p14="http://schemas.microsoft.com/office/powerpoint/2010/main" val="49869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COMPANY PROFILE</a:t>
            </a:r>
          </a:p>
        </p:txBody>
      </p:sp>
      <p:sp>
        <p:nvSpPr>
          <p:cNvPr id="3" name="Content Placeholder 2"/>
          <p:cNvSpPr>
            <a:spLocks noGrp="1"/>
          </p:cNvSpPr>
          <p:nvPr>
            <p:ph idx="1"/>
          </p:nvPr>
        </p:nvSpPr>
        <p:spPr>
          <a:xfrm>
            <a:off x="304800" y="2438400"/>
            <a:ext cx="8642804" cy="3813175"/>
          </a:xfrm>
        </p:spPr>
        <p:txBody>
          <a:bodyPr>
            <a:normAutofit lnSpcReduction="10000"/>
          </a:bodyPr>
          <a:lstStyle/>
          <a:p>
            <a:pPr>
              <a:lnSpc>
                <a:spcPct val="150000"/>
              </a:lnSpc>
            </a:pPr>
            <a:r>
              <a:rPr lang="en-US" dirty="0">
                <a:latin typeface="Times New Roman" panose="02020603050405020304" pitchFamily="18" charset="0"/>
                <a:cs typeface="Times New Roman" panose="02020603050405020304" pitchFamily="18" charset="0"/>
              </a:rPr>
              <a:t>The CESC company provides electricity to five districts of Karnataka</a:t>
            </a:r>
          </a:p>
          <a:p>
            <a:pPr>
              <a:lnSpc>
                <a:spcPct val="150000"/>
              </a:lnSpc>
            </a:pPr>
            <a:r>
              <a:rPr lang="en-US" dirty="0">
                <a:latin typeface="Times New Roman" panose="02020603050405020304" pitchFamily="18" charset="0"/>
                <a:cs typeface="Times New Roman" panose="02020603050405020304" pitchFamily="18" charset="0"/>
              </a:rPr>
              <a:t>Districts under the jurisdiction of CESC are :</a:t>
            </a:r>
          </a:p>
          <a:p>
            <a:pPr>
              <a:lnSpc>
                <a:spcPct val="150000"/>
              </a:lnSpc>
            </a:pPr>
            <a:r>
              <a:rPr lang="en-US" dirty="0">
                <a:latin typeface="Times New Roman" panose="02020603050405020304" pitchFamily="18" charset="0"/>
                <a:cs typeface="Times New Roman" panose="02020603050405020304" pitchFamily="18" charset="0"/>
              </a:rPr>
              <a:t>Mysore</a:t>
            </a:r>
          </a:p>
          <a:p>
            <a:pPr>
              <a:lnSpc>
                <a:spcPct val="150000"/>
              </a:lnSpc>
            </a:pPr>
            <a:r>
              <a:rPr lang="en-US" dirty="0" err="1">
                <a:latin typeface="Times New Roman" panose="02020603050405020304" pitchFamily="18" charset="0"/>
                <a:cs typeface="Times New Roman" panose="02020603050405020304" pitchFamily="18" charset="0"/>
              </a:rPr>
              <a:t>Chamarajanagar</a:t>
            </a:r>
            <a:endParaRPr lang="en-US" dirty="0">
              <a:latin typeface="Times New Roman" panose="02020603050405020304" pitchFamily="18" charset="0"/>
              <a:cs typeface="Times New Roman" panose="02020603050405020304" pitchFamily="18" charset="0"/>
            </a:endParaRPr>
          </a:p>
          <a:p>
            <a:pPr>
              <a:lnSpc>
                <a:spcPct val="150000"/>
              </a:lnSpc>
            </a:pPr>
            <a:r>
              <a:rPr lang="en-US" dirty="0" err="1">
                <a:latin typeface="Times New Roman" panose="02020603050405020304" pitchFamily="18" charset="0"/>
                <a:cs typeface="Times New Roman" panose="02020603050405020304" pitchFamily="18" charset="0"/>
              </a:rPr>
              <a:t>Mandya</a:t>
            </a:r>
            <a:endParaRPr lang="en-US"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Kodagu</a:t>
            </a:r>
          </a:p>
          <a:p>
            <a:pPr>
              <a:lnSpc>
                <a:spcPct val="150000"/>
              </a:lnSpc>
            </a:pPr>
            <a:r>
              <a:rPr lang="en-US" dirty="0">
                <a:latin typeface="Times New Roman" panose="02020603050405020304" pitchFamily="18" charset="0"/>
                <a:cs typeface="Times New Roman" panose="02020603050405020304" pitchFamily="18" charset="0"/>
              </a:rPr>
              <a:t>Hassan </a:t>
            </a:r>
          </a:p>
        </p:txBody>
      </p:sp>
      <p:sp>
        <p:nvSpPr>
          <p:cNvPr id="4" name="Date Placeholder 3"/>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5" name="Slide Number Placeholder 4"/>
          <p:cNvSpPr>
            <a:spLocks noGrp="1"/>
          </p:cNvSpPr>
          <p:nvPr>
            <p:ph type="sldNum" sz="quarter" idx="12"/>
          </p:nvPr>
        </p:nvSpPr>
        <p:spPr/>
        <p:txBody>
          <a:bodyPr/>
          <a:lstStyle/>
          <a:p>
            <a:pPr>
              <a:defRPr/>
            </a:pPr>
            <a:fld id="{A1CE09BC-00B3-4E91-999B-34E4998AC3CF}" type="slidenum">
              <a:rPr lang="en-US" smtClean="0"/>
              <a:pPr>
                <a:defRPr/>
              </a:pPr>
              <a:t>3</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429000"/>
            <a:ext cx="2822575"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58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INTRODUCTION</a:t>
            </a:r>
          </a:p>
        </p:txBody>
      </p:sp>
      <p:sp>
        <p:nvSpPr>
          <p:cNvPr id="2" name="Content Placeholder 1"/>
          <p:cNvSpPr>
            <a:spLocks noGrp="1"/>
          </p:cNvSpPr>
          <p:nvPr>
            <p:ph idx="1"/>
          </p:nvPr>
        </p:nvSpPr>
        <p:spPr>
          <a:xfrm>
            <a:off x="304800" y="2057400"/>
            <a:ext cx="8458199" cy="4068763"/>
          </a:xfrm>
        </p:spPr>
        <p:txBody>
          <a:bodyPr/>
          <a:lstStyle/>
          <a:p>
            <a:pPr algn="just">
              <a:lnSpc>
                <a:spcPct val="150000"/>
              </a:lnSpc>
            </a:pPr>
            <a:r>
              <a:rPr lang="en-US" dirty="0">
                <a:latin typeface="Times New Roman" panose="02020603050405020304" pitchFamily="18" charset="0"/>
                <a:cs typeface="Times New Roman" panose="02020603050405020304" pitchFamily="18" charset="0"/>
              </a:rPr>
              <a:t>CESC Limited is a socially responsible company, which aims at contributing towards the up </a:t>
            </a:r>
            <a:r>
              <a:rPr lang="en-US" dirty="0" err="1">
                <a:latin typeface="Times New Roman" panose="02020603050405020304" pitchFamily="18" charset="0"/>
                <a:cs typeface="Times New Roman" panose="02020603050405020304" pitchFamily="18" charset="0"/>
              </a:rPr>
              <a:t>liftment</a:t>
            </a:r>
            <a:r>
              <a:rPr lang="en-US" dirty="0">
                <a:latin typeface="Times New Roman" panose="02020603050405020304" pitchFamily="18" charset="0"/>
                <a:cs typeface="Times New Roman" panose="02020603050405020304" pitchFamily="18" charset="0"/>
              </a:rPr>
              <a:t> of the poor and underprivileged residing in its area of operation, along with its focus on generating profits, protecting the interests of investors and shareholders, and serving the customers with utmost satisfaction.</a:t>
            </a:r>
          </a:p>
          <a:p>
            <a:pPr algn="just">
              <a:lnSpc>
                <a:spcPct val="150000"/>
              </a:lnSpc>
            </a:pPr>
            <a:endParaRPr lang="en-US" dirty="0"/>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4</a:t>
            </a:fld>
            <a:endParaRPr lang="en-US"/>
          </a:p>
        </p:txBody>
      </p:sp>
    </p:spTree>
    <p:extLst>
      <p:ext uri="{BB962C8B-B14F-4D97-AF65-F5344CB8AC3E}">
        <p14:creationId xmlns:p14="http://schemas.microsoft.com/office/powerpoint/2010/main" val="164426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Times New Roman" pitchFamily="18" charset="0"/>
                <a:cs typeface="Times New Roman" pitchFamily="18" charset="0"/>
              </a:rPr>
              <a:t>OBJECTIVES</a:t>
            </a:r>
          </a:p>
        </p:txBody>
      </p:sp>
      <p:sp>
        <p:nvSpPr>
          <p:cNvPr id="2" name="Content Placeholder 1"/>
          <p:cNvSpPr>
            <a:spLocks noGrp="1"/>
          </p:cNvSpPr>
          <p:nvPr>
            <p:ph idx="1"/>
          </p:nvPr>
        </p:nvSpPr>
        <p:spPr>
          <a:xfrm>
            <a:off x="304800" y="2286000"/>
            <a:ext cx="8382000" cy="3840163"/>
          </a:xfrm>
        </p:spPr>
        <p:txBody>
          <a:bodyPr/>
          <a:lstStyle/>
          <a:p>
            <a:pPr algn="just"/>
            <a:r>
              <a:rPr lang="en-US" dirty="0">
                <a:latin typeface="Times New Roman" pitchFamily="18" charset="0"/>
                <a:cs typeface="Times New Roman" pitchFamily="18" charset="0"/>
              </a:rPr>
              <a:t>To understand the importance of electric energy and utilizing it in the efficient way by using latest technologies.</a:t>
            </a:r>
          </a:p>
          <a:p>
            <a:pPr algn="just"/>
            <a:r>
              <a:rPr lang="en-US" dirty="0">
                <a:latin typeface="Times New Roman" pitchFamily="18" charset="0"/>
                <a:cs typeface="Times New Roman" pitchFamily="18" charset="0"/>
              </a:rPr>
              <a:t>To gain desired skill set, better knowledge and opportunities for the better future.</a:t>
            </a:r>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5</a:t>
            </a:fld>
            <a:endParaRPr lang="en-US"/>
          </a:p>
        </p:txBody>
      </p:sp>
    </p:spTree>
    <p:extLst>
      <p:ext uri="{BB962C8B-B14F-4D97-AF65-F5344CB8AC3E}">
        <p14:creationId xmlns:p14="http://schemas.microsoft.com/office/powerpoint/2010/main" val="155582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t>METERS</a:t>
            </a:r>
          </a:p>
        </p:txBody>
      </p:sp>
      <p:sp>
        <p:nvSpPr>
          <p:cNvPr id="2" name="Content Placeholder 1"/>
          <p:cNvSpPr>
            <a:spLocks noGrp="1"/>
          </p:cNvSpPr>
          <p:nvPr>
            <p:ph idx="1"/>
          </p:nvPr>
        </p:nvSpPr>
        <p:spPr>
          <a:xfrm>
            <a:off x="192314" y="2057400"/>
            <a:ext cx="8915400" cy="4648200"/>
          </a:xfrm>
        </p:spPr>
        <p:txBody>
          <a:bodyPr>
            <a:normAutofit/>
          </a:bodyPr>
          <a:lstStyle/>
          <a:p>
            <a:pPr marL="0" indent="0">
              <a:buNone/>
            </a:pP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a:p>
            <a:pPr marL="0" indent="0">
              <a:buNone/>
            </a:pPr>
            <a:r>
              <a:rPr lang="en-US" dirty="0">
                <a:latin typeface="Times New Roman" pitchFamily="18" charset="0"/>
                <a:cs typeface="Times New Roman" pitchFamily="18" charset="0"/>
              </a:rPr>
              <a:t>      Smart meter                                               Electromechanical meter</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a:t>                                                  </a:t>
            </a:r>
          </a:p>
          <a:p>
            <a:pPr marL="0" indent="0">
              <a:buNone/>
            </a:pPr>
            <a:r>
              <a:rPr lang="en-US" dirty="0">
                <a:latin typeface="Times New Roman" pitchFamily="18" charset="0"/>
                <a:cs typeface="Times New Roman" pitchFamily="18" charset="0"/>
              </a:rPr>
              <a:t>                                         Electronic meter</a:t>
            </a:r>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a:xfrm flipH="1">
            <a:off x="8000998" y="6477000"/>
            <a:ext cx="990601" cy="304800"/>
          </a:xfrm>
        </p:spPr>
        <p:txBody>
          <a:bodyPr/>
          <a:lstStyle/>
          <a:p>
            <a:pPr>
              <a:defRPr/>
            </a:pPr>
            <a:r>
              <a:rPr lang="en-US" dirty="0"/>
              <a:t>                     </a:t>
            </a:r>
            <a:fld id="{A1CE09BC-00B3-4E91-999B-34E4998AC3CF}" type="slidenum">
              <a:rPr lang="en-US" smtClean="0"/>
              <a:pPr>
                <a:defRPr/>
              </a:pPr>
              <a:t>6</a:t>
            </a:fld>
            <a:r>
              <a:rPr lang="en-US"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9997"/>
            <a:ext cx="262731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818" b="54233"/>
          <a:stretch/>
        </p:blipFill>
        <p:spPr bwMode="auto">
          <a:xfrm>
            <a:off x="6019800" y="2719408"/>
            <a:ext cx="2547937" cy="171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3876" y="3886200"/>
            <a:ext cx="2305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44878" y="324433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506340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Slide Number Placeholder 2"/>
          <p:cNvSpPr>
            <a:spLocks noGrp="1"/>
          </p:cNvSpPr>
          <p:nvPr>
            <p:ph type="sldNum" sz="quarter" idx="12"/>
          </p:nvPr>
        </p:nvSpPr>
        <p:spPr/>
        <p:txBody>
          <a:bodyPr/>
          <a:lstStyle/>
          <a:p>
            <a:pPr>
              <a:defRPr/>
            </a:pPr>
            <a:fld id="{1123ECFE-849C-4A1E-B532-C6F177078CF2}" type="slidenum">
              <a:rPr lang="en-US" smtClean="0"/>
              <a:pPr>
                <a:defRPr/>
              </a:pPr>
              <a:t>7</a:t>
            </a:fld>
            <a:endParaRPr lang="en-US"/>
          </a:p>
        </p:txBody>
      </p:sp>
      <p:sp>
        <p:nvSpPr>
          <p:cNvPr id="4" name="Rectangle 3"/>
          <p:cNvSpPr/>
          <p:nvPr/>
        </p:nvSpPr>
        <p:spPr>
          <a:xfrm>
            <a:off x="304800" y="1219200"/>
            <a:ext cx="8610600" cy="5386090"/>
          </a:xfrm>
          <a:prstGeom prst="rect">
            <a:avLst/>
          </a:prstGeom>
        </p:spPr>
        <p:txBody>
          <a:bodyPr wrap="square">
            <a:spAutoFit/>
          </a:bodyPr>
          <a:lstStyle/>
          <a:p>
            <a:pPr marL="0" indent="0" algn="just">
              <a:buNone/>
            </a:pPr>
            <a:r>
              <a:rPr lang="en-US" sz="2000" b="1" dirty="0">
                <a:latin typeface="Times New Roman" panose="02020603050405020304" pitchFamily="18" charset="0"/>
                <a:cs typeface="Times New Roman" panose="02020603050405020304" pitchFamily="18" charset="0"/>
              </a:rPr>
              <a:t>Smart meter:</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 provides detailed information on consumption in order to reduce electricity bills.</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 increases the knowledge about the status of the electricity bill.</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Incorporates a power limiting circuit breaker</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Its disadvantage is that  it exposes power grid to cyber attacks. </a:t>
            </a:r>
          </a:p>
          <a:p>
            <a:pPr algn="just">
              <a:tabLst>
                <a:tab pos="8175625" algn="l"/>
              </a:tabLst>
            </a:pPr>
            <a:r>
              <a:rPr lang="en-US" sz="1900"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Electricity meter:</a:t>
            </a:r>
          </a:p>
          <a:p>
            <a:pPr marL="342900" indent="-342900" algn="just">
              <a:buFont typeface="Wingdings"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The most common type of electricity meter is the electromechanical watt-hour meter.</a:t>
            </a:r>
          </a:p>
          <a:p>
            <a:pPr marL="342900" indent="-342900" algn="just">
              <a:buFont typeface="Wingdings" pitchFamily="2" charset="2"/>
              <a:buChar char="Ø"/>
            </a:pPr>
            <a:r>
              <a:rPr lang="en-US" sz="1900" dirty="0">
                <a:latin typeface="Times New Roman" panose="02020603050405020304" pitchFamily="18" charset="0"/>
                <a:cs typeface="Times New Roman" panose="02020603050405020304" pitchFamily="18" charset="0"/>
              </a:rPr>
              <a:t>It consists of rotating </a:t>
            </a:r>
            <a:r>
              <a:rPr lang="en-US" sz="1900" dirty="0" err="1">
                <a:latin typeface="Times New Roman" panose="02020603050405020304" pitchFamily="18" charset="0"/>
                <a:cs typeface="Times New Roman" panose="02020603050405020304" pitchFamily="18" charset="0"/>
              </a:rPr>
              <a:t>Aluminium</a:t>
            </a:r>
            <a:r>
              <a:rPr lang="en-US" sz="1900" dirty="0">
                <a:latin typeface="Times New Roman" panose="02020603050405020304" pitchFamily="18" charset="0"/>
                <a:cs typeface="Times New Roman" panose="02020603050405020304" pitchFamily="18" charset="0"/>
              </a:rPr>
              <a:t> disc mounted on a spindle between two electro magnets</a:t>
            </a:r>
            <a:r>
              <a:rPr lang="en-US" sz="1900" dirty="0"/>
              <a:t>. </a:t>
            </a:r>
          </a:p>
          <a:p>
            <a:pPr marL="342900" indent="-342900" algn="just">
              <a:buFont typeface="Wingdings"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One of the disadvantage is there is no chance of future advancement.</a:t>
            </a:r>
          </a:p>
          <a:p>
            <a:pPr algn="just"/>
            <a:endParaRPr lang="en-US" dirty="0">
              <a:solidFill>
                <a:srgbClr val="202122"/>
              </a:solidFill>
              <a:latin typeface="Times New Roman" panose="02020603050405020304" pitchFamily="18" charset="0"/>
              <a:cs typeface="Times New Roman" panose="02020603050405020304" pitchFamily="18" charset="0"/>
            </a:endParaRPr>
          </a:p>
          <a:p>
            <a:pPr algn="just"/>
            <a:r>
              <a:rPr lang="en-US" sz="2000" b="1" dirty="0">
                <a:solidFill>
                  <a:srgbClr val="202122"/>
                </a:solidFill>
                <a:latin typeface="Times New Roman" panose="02020603050405020304" pitchFamily="18" charset="0"/>
                <a:cs typeface="Times New Roman" panose="02020603050405020304" pitchFamily="18" charset="0"/>
              </a:rPr>
              <a:t>Electronic meter:</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Its metering is highly accurate.</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It measures current both in neutral and phase lines.</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There are no moving parts so its also </a:t>
            </a:r>
            <a:r>
              <a:rPr lang="en-US" sz="1900" dirty="0">
                <a:solidFill>
                  <a:srgbClr val="313131"/>
                </a:solidFill>
                <a:latin typeface="Times New Roman" pitchFamily="18" charset="0"/>
                <a:cs typeface="Times New Roman" pitchFamily="18" charset="0"/>
              </a:rPr>
              <a:t>known as “Static Energy Meter”.</a:t>
            </a:r>
          </a:p>
          <a:p>
            <a:pPr marL="347663" indent="-347663" algn="just">
              <a:buFont typeface="Wingdings" panose="05000000000000000000" pitchFamily="2" charset="2"/>
              <a:buChar char="Ø"/>
              <a:tabLst>
                <a:tab pos="8175625" algn="l"/>
              </a:tabLst>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7151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Slide Number Placeholder 2"/>
          <p:cNvSpPr>
            <a:spLocks noGrp="1"/>
          </p:cNvSpPr>
          <p:nvPr>
            <p:ph type="sldNum" sz="quarter" idx="12"/>
          </p:nvPr>
        </p:nvSpPr>
        <p:spPr/>
        <p:txBody>
          <a:bodyPr/>
          <a:lstStyle/>
          <a:p>
            <a:pPr>
              <a:defRPr/>
            </a:pPr>
            <a:fld id="{1123ECFE-849C-4A1E-B532-C6F177078CF2}" type="slidenum">
              <a:rPr lang="en-US" smtClean="0"/>
              <a:pPr>
                <a:defRPr/>
              </a:pPr>
              <a:t>8</a:t>
            </a:fld>
            <a:endParaRPr lang="en-US"/>
          </a:p>
        </p:txBody>
      </p:sp>
      <p:sp>
        <p:nvSpPr>
          <p:cNvPr id="4" name="Rectangle 3"/>
          <p:cNvSpPr/>
          <p:nvPr/>
        </p:nvSpPr>
        <p:spPr>
          <a:xfrm>
            <a:off x="228600" y="1371600"/>
            <a:ext cx="8610600" cy="5355312"/>
          </a:xfrm>
          <a:prstGeom prst="rect">
            <a:avLst/>
          </a:prstGeom>
        </p:spPr>
        <p:txBody>
          <a:bodyPr wrap="square">
            <a:spAutoFit/>
          </a:bodyPr>
          <a:lstStyle/>
          <a:p>
            <a:pPr marL="285750" indent="-285750">
              <a:buFont typeface="Wingdings" pitchFamily="2" charset="2"/>
              <a:buChar char="Ø"/>
            </a:pPr>
            <a:endParaRPr lang="en-US" dirty="0"/>
          </a:p>
          <a:p>
            <a:r>
              <a:rPr lang="en-US" sz="2000" dirty="0"/>
              <a:t>    </a:t>
            </a:r>
            <a:r>
              <a:rPr lang="en-US" sz="2200" b="1" dirty="0">
                <a:latin typeface="Times New Roman" pitchFamily="18" charset="0"/>
                <a:cs typeface="Times New Roman" pitchFamily="18" charset="0"/>
              </a:rPr>
              <a:t>ENERGY METER TESTING LABORATORY</a:t>
            </a:r>
          </a:p>
          <a:p>
            <a:pPr marL="285750" indent="-285750">
              <a:buFont typeface="Wingdings" pitchFamily="2" charset="2"/>
              <a:buChar char="Ø"/>
            </a:pPr>
            <a:endParaRPr lang="en-US" sz="2200" b="1"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An energy meter is an instrument used to measure electrical energy. </a:t>
            </a:r>
          </a:p>
          <a:p>
            <a:pPr marL="285750" indent="-285750">
              <a:buFont typeface="Wingdings" pitchFamily="2" charset="2"/>
              <a:buChar char="Ø"/>
            </a:pPr>
            <a:r>
              <a:rPr lang="en-US" sz="2000" dirty="0">
                <a:latin typeface="Times New Roman" pitchFamily="18" charset="0"/>
                <a:cs typeface="Times New Roman" pitchFamily="18" charset="0"/>
              </a:rPr>
              <a:t>It keeps record of the total energy consumed in a circuit during a particular period. </a:t>
            </a:r>
          </a:p>
          <a:p>
            <a:pPr marL="285750" indent="-285750">
              <a:buFont typeface="Wingdings" pitchFamily="2" charset="2"/>
              <a:buChar char="Ø"/>
            </a:pPr>
            <a:r>
              <a:rPr lang="en-US" sz="2000" dirty="0">
                <a:latin typeface="Times New Roman" pitchFamily="18" charset="0"/>
                <a:cs typeface="Times New Roman" pitchFamily="18" charset="0"/>
              </a:rPr>
              <a:t>Devices and equipment that can test multiple energy-meters at the same time were shown in the laboratory. </a:t>
            </a:r>
          </a:p>
          <a:p>
            <a:pPr marL="285750" indent="-285750">
              <a:buFont typeface="Wingdings" pitchFamily="2" charset="2"/>
              <a:buChar char="Ø"/>
            </a:pPr>
            <a:r>
              <a:rPr lang="en-US" sz="2000" dirty="0">
                <a:latin typeface="Times New Roman" pitchFamily="18" charset="0"/>
                <a:cs typeface="Times New Roman" pitchFamily="18" charset="0"/>
              </a:rPr>
              <a:t>Different sections were allocated for LT meter testing and HT meter testing.</a:t>
            </a:r>
          </a:p>
          <a:p>
            <a:pPr marL="285750" indent="-285750">
              <a:buFont typeface="Wingdings" pitchFamily="2" charset="2"/>
              <a:buChar char="Ø"/>
            </a:pPr>
            <a:r>
              <a:rPr lang="en-US" sz="2000" dirty="0">
                <a:latin typeface="Times New Roman" pitchFamily="18" charset="0"/>
                <a:cs typeface="Times New Roman" pitchFamily="18" charset="0"/>
              </a:rPr>
              <a:t>Energy meter calibration is a process required to determine and reduce the error when the energy is measured. </a:t>
            </a:r>
          </a:p>
          <a:p>
            <a:pPr marL="285750" indent="-285750">
              <a:buFont typeface="Wingdings" pitchFamily="2" charset="2"/>
              <a:buChar char="Ø"/>
            </a:pPr>
            <a:r>
              <a:rPr lang="en-US" sz="2000" dirty="0">
                <a:latin typeface="Times New Roman" pitchFamily="18" charset="0"/>
                <a:cs typeface="Times New Roman" pitchFamily="18" charset="0"/>
              </a:rPr>
              <a:t>The errors in the energy meter can be caused by different sources like voltage transformers, current transformers errors due to phase angle, crystal oscillators, etc. </a:t>
            </a:r>
          </a:p>
          <a:p>
            <a:pPr marL="285750" indent="-285750">
              <a:buFont typeface="Wingdings" pitchFamily="2" charset="2"/>
              <a:buChar char="Ø"/>
            </a:pPr>
            <a:r>
              <a:rPr lang="en-US" sz="2000" dirty="0">
                <a:latin typeface="Times New Roman" pitchFamily="18" charset="0"/>
                <a:cs typeface="Times New Roman" pitchFamily="18" charset="0"/>
              </a:rPr>
              <a:t>The performance tests of an energy meter as per its calibrated values are checked under various tests for different aspects like its mechanical aspects, electrical circuiting and climatic conditions</a:t>
            </a:r>
            <a:r>
              <a:rPr lang="en-US" dirty="0"/>
              <a:t>.</a:t>
            </a:r>
          </a:p>
        </p:txBody>
      </p:sp>
    </p:spTree>
    <p:extLst>
      <p:ext uri="{BB962C8B-B14F-4D97-AF65-F5344CB8AC3E}">
        <p14:creationId xmlns:p14="http://schemas.microsoft.com/office/powerpoint/2010/main" val="14546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56E1B7-F1A0-536C-9E49-A1985E059419}"/>
              </a:ext>
            </a:extLst>
          </p:cNvPr>
          <p:cNvSpPr>
            <a:spLocks noGrp="1"/>
          </p:cNvSpPr>
          <p:nvPr>
            <p:ph type="title"/>
          </p:nvPr>
        </p:nvSpPr>
        <p:spPr/>
        <p:txBody>
          <a:bodyPr/>
          <a:lstStyle/>
          <a:p>
            <a:r>
              <a:rPr lang="en-IN" b="1" dirty="0"/>
              <a:t>TRANSFORMERS</a:t>
            </a:r>
          </a:p>
        </p:txBody>
      </p:sp>
      <p:sp>
        <p:nvSpPr>
          <p:cNvPr id="2" name="Content Placeholder 1">
            <a:extLst>
              <a:ext uri="{FF2B5EF4-FFF2-40B4-BE49-F238E27FC236}">
                <a16:creationId xmlns:a16="http://schemas.microsoft.com/office/drawing/2014/main" id="{5B2901C2-EA45-FA3B-90E3-010082E255A6}"/>
              </a:ext>
            </a:extLst>
          </p:cNvPr>
          <p:cNvSpPr>
            <a:spLocks noGrp="1"/>
          </p:cNvSpPr>
          <p:nvPr>
            <p:ph idx="1"/>
          </p:nvPr>
        </p:nvSpPr>
        <p:spPr>
          <a:xfrm>
            <a:off x="304801" y="2286000"/>
            <a:ext cx="8686800" cy="4419601"/>
          </a:xfrm>
        </p:spPr>
        <p:txBody>
          <a:bodyPr/>
          <a:lstStyle/>
          <a:p>
            <a:r>
              <a:rPr lang="en-IN" dirty="0">
                <a:latin typeface="Times New Roman" panose="02020603050405020304" pitchFamily="18" charset="0"/>
                <a:cs typeface="Times New Roman" panose="02020603050405020304" pitchFamily="18" charset="0"/>
              </a:rPr>
              <a:t>A transformer is an inductive electrical device </a:t>
            </a:r>
          </a:p>
          <a:p>
            <a:pPr marL="0" indent="0">
              <a:buNone/>
            </a:pPr>
            <a:r>
              <a:rPr lang="en-IN" dirty="0">
                <a:latin typeface="Times New Roman" panose="02020603050405020304" pitchFamily="18" charset="0"/>
                <a:cs typeface="Times New Roman" panose="02020603050405020304" pitchFamily="18" charset="0"/>
              </a:rPr>
              <a:t>   for changing the voltage of alternating </a:t>
            </a:r>
          </a:p>
          <a:p>
            <a:pPr marL="0" indent="0">
              <a:buNone/>
            </a:pPr>
            <a:r>
              <a:rPr lang="en-IN" dirty="0">
                <a:latin typeface="Times New Roman" panose="02020603050405020304" pitchFamily="18" charset="0"/>
                <a:cs typeface="Times New Roman" panose="02020603050405020304" pitchFamily="18" charset="0"/>
              </a:rPr>
              <a:t>   current.</a:t>
            </a:r>
          </a:p>
          <a:p>
            <a:pPr marL="0" indent="0">
              <a:buNone/>
            </a:pPr>
            <a:r>
              <a:rPr lang="en-IN" dirty="0"/>
              <a:t>    </a:t>
            </a:r>
          </a:p>
          <a:p>
            <a:pPr marL="0" indent="0">
              <a:buNone/>
            </a:pPr>
            <a:r>
              <a:rPr lang="en-IN" dirty="0"/>
              <a:t>    </a:t>
            </a:r>
            <a:r>
              <a:rPr lang="en-IN" b="1" dirty="0"/>
              <a:t>TYPES OF TRANSFORMERS</a:t>
            </a:r>
          </a:p>
          <a:p>
            <a:pPr>
              <a:buFont typeface="Wingdings" pitchFamily="2" charset="2"/>
              <a:buChar char="Ø"/>
            </a:pPr>
            <a:r>
              <a:rPr lang="en-US" dirty="0">
                <a:latin typeface="Times New Roman" panose="02020603050405020304" pitchFamily="18" charset="0"/>
                <a:cs typeface="Times New Roman" panose="02020603050405020304" pitchFamily="18" charset="0"/>
              </a:rPr>
              <a:t>Power transformer</a:t>
            </a:r>
          </a:p>
          <a:p>
            <a:pPr>
              <a:buFont typeface="Wingdings" pitchFamily="2" charset="2"/>
              <a:buChar char="Ø"/>
            </a:pPr>
            <a:r>
              <a:rPr lang="en-US" dirty="0">
                <a:latin typeface="Times New Roman" panose="02020603050405020304" pitchFamily="18" charset="0"/>
                <a:cs typeface="Times New Roman" panose="02020603050405020304" pitchFamily="18" charset="0"/>
              </a:rPr>
              <a:t>Distribution transformer </a:t>
            </a:r>
          </a:p>
          <a:p>
            <a:pPr>
              <a:buFont typeface="Wingdings" pitchFamily="2" charset="2"/>
              <a:buChar char="Ø"/>
            </a:pPr>
            <a:r>
              <a:rPr lang="en-US" dirty="0">
                <a:latin typeface="Times New Roman" panose="02020603050405020304" pitchFamily="18" charset="0"/>
                <a:cs typeface="Times New Roman" panose="02020603050405020304" pitchFamily="18" charset="0"/>
              </a:rPr>
              <a:t>Instrument transformers </a:t>
            </a:r>
          </a:p>
          <a:p>
            <a:pPr>
              <a:buFont typeface="Wingdings" pitchFamily="2" charset="2"/>
              <a:buChar char="Ø"/>
            </a:pPr>
            <a:r>
              <a:rPr lang="en-US" dirty="0">
                <a:latin typeface="Times New Roman" panose="02020603050405020304" pitchFamily="18" charset="0"/>
                <a:cs typeface="Times New Roman" panose="02020603050405020304" pitchFamily="18" charset="0"/>
              </a:rPr>
              <a:t>Auto-transformer </a:t>
            </a:r>
          </a:p>
          <a:p>
            <a:pPr>
              <a:buFont typeface="Wingdings" pitchFamily="2" charset="2"/>
              <a:buChar char="Ø"/>
            </a:pPr>
            <a:r>
              <a:rPr lang="en-US" dirty="0">
                <a:latin typeface="Times New Roman" panose="02020603050405020304" pitchFamily="18" charset="0"/>
                <a:cs typeface="Times New Roman" panose="02020603050405020304" pitchFamily="18" charset="0"/>
              </a:rPr>
              <a:t>Resonant transformer</a:t>
            </a:r>
            <a:endParaRPr lang="en-IN"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41CEEFC-B9F2-798B-6744-6CC50ED93CC1}"/>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585BABEC-E881-3148-E2DF-89A1264D6EAA}"/>
              </a:ext>
            </a:extLst>
          </p:cNvPr>
          <p:cNvSpPr>
            <a:spLocks noGrp="1"/>
          </p:cNvSpPr>
          <p:nvPr>
            <p:ph type="sldNum" sz="quarter" idx="12"/>
          </p:nvPr>
        </p:nvSpPr>
        <p:spPr/>
        <p:txBody>
          <a:bodyPr/>
          <a:lstStyle/>
          <a:p>
            <a:pPr>
              <a:defRPr/>
            </a:pPr>
            <a:fld id="{A1CE09BC-00B3-4E91-999B-34E4998AC3CF}" type="slidenum">
              <a:rPr lang="en-US" smtClean="0"/>
              <a:pPr>
                <a:defRPr/>
              </a:pPr>
              <a:t>9</a:t>
            </a:fld>
            <a:endParaRPr lang="en-US"/>
          </a:p>
        </p:txBody>
      </p:sp>
      <p:pic>
        <p:nvPicPr>
          <p:cNvPr id="7" name="Picture 6">
            <a:extLst>
              <a:ext uri="{FF2B5EF4-FFF2-40B4-BE49-F238E27FC236}">
                <a16:creationId xmlns:a16="http://schemas.microsoft.com/office/drawing/2014/main" id="{5FDD4E57-A673-C789-CEC1-5FB5F153F4F9}"/>
              </a:ext>
            </a:extLst>
          </p:cNvPr>
          <p:cNvPicPr>
            <a:picLocks noChangeAspect="1"/>
          </p:cNvPicPr>
          <p:nvPr/>
        </p:nvPicPr>
        <p:blipFill rotWithShape="1">
          <a:blip r:embed="rId2"/>
          <a:srcRect b="10775"/>
          <a:stretch/>
        </p:blipFill>
        <p:spPr>
          <a:xfrm>
            <a:off x="5867400" y="2819400"/>
            <a:ext cx="3009651" cy="3235605"/>
          </a:xfrm>
          <a:prstGeom prst="rect">
            <a:avLst/>
          </a:prstGeom>
        </p:spPr>
      </p:pic>
    </p:spTree>
    <p:extLst>
      <p:ext uri="{BB962C8B-B14F-4D97-AF65-F5344CB8AC3E}">
        <p14:creationId xmlns:p14="http://schemas.microsoft.com/office/powerpoint/2010/main" val="1297437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6705</TotalTime>
  <Words>780</Words>
  <Application>Microsoft Office PowerPoint</Application>
  <PresentationFormat>On-screen Show (4:3)</PresentationFormat>
  <Paragraphs>165</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PowerPoint Presentation</vt:lpstr>
      <vt:lpstr>CONTENTS</vt:lpstr>
      <vt:lpstr>COMPANY PROFILE</vt:lpstr>
      <vt:lpstr>INTRODUCTION</vt:lpstr>
      <vt:lpstr>OBJECTIVES</vt:lpstr>
      <vt:lpstr>METERS</vt:lpstr>
      <vt:lpstr>PowerPoint Presentation</vt:lpstr>
      <vt:lpstr>PowerPoint Presentation</vt:lpstr>
      <vt:lpstr>TRANSFORMERS</vt:lpstr>
      <vt:lpstr>CONSTRUCTION</vt:lpstr>
      <vt:lpstr>TYPES OF TESTING</vt:lpstr>
      <vt:lpstr>DEPARTMENTS IN CESC</vt:lpstr>
      <vt:lpstr> DEPARTMENTS IN CESC </vt:lpstr>
      <vt:lpstr>CYBER SECURITY</vt:lpstr>
      <vt:lpstr>Safety tips against cybercrime</vt:lpstr>
      <vt:lpstr>CONCLUTION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Prakruthi K N</cp:lastModifiedBy>
  <cp:revision>427</cp:revision>
  <cp:lastPrinted>1601-01-01T00:00:00Z</cp:lastPrinted>
  <dcterms:created xsi:type="dcterms:W3CDTF">1601-01-01T00:00:00Z</dcterms:created>
  <dcterms:modified xsi:type="dcterms:W3CDTF">2023-05-22T05:33:53Z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